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57" r:id="rId4"/>
    <p:sldId id="260" r:id="rId5"/>
    <p:sldId id="261" r:id="rId6"/>
    <p:sldId id="264" r:id="rId7"/>
    <p:sldId id="262" r:id="rId8"/>
    <p:sldId id="263" r:id="rId9"/>
    <p:sldId id="265" r:id="rId10"/>
    <p:sldId id="266" r:id="rId11"/>
    <p:sldId id="259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EFAA853-58B8-B649-9B0F-C40E8E4B85B9}">
          <p14:sldIdLst>
            <p14:sldId id="256"/>
            <p14:sldId id="258"/>
            <p14:sldId id="257"/>
            <p14:sldId id="260"/>
            <p14:sldId id="261"/>
            <p14:sldId id="264"/>
            <p14:sldId id="262"/>
            <p14:sldId id="263"/>
            <p14:sldId id="265"/>
            <p14:sldId id="266"/>
            <p14:sldId id="25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95D8610-B0B2-9040-B357-0B76B430755B}" v="58" dt="2019-05-06T21:34:57.39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774"/>
    <p:restoredTop sz="94675"/>
  </p:normalViewPr>
  <p:slideViewPr>
    <p:cSldViewPr snapToGrid="0" snapToObjects="1">
      <p:cViewPr varScale="1">
        <p:scale>
          <a:sx n="165" d="100"/>
          <a:sy n="165" d="100"/>
        </p:scale>
        <p:origin x="232" y="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https://sjsu0-my.sharepoint.com/personal/johan_saltin_sjsu_edu/Documents/Dr.%20Wong%20research/Cascode/Channel%20length.xlsm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https://sjsu0-my.sharepoint.com/personal/johan_saltin_sjsu_edu/Documents/Dr.%20Wong%20research/Cascode/Channel%20length.xlsm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https://sjsu0-my.sharepoint.com/personal/johan_saltin_sjsu_edu/Documents/Dr.%20Wong%20research/Cascode/Channel%20length.xlsm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'Checking Cascode clean up'!$B$2</c:f>
              <c:strCache>
                <c:ptCount val="1"/>
                <c:pt idx="0">
                  <c:v>0.001</c:v>
                </c:pt>
              </c:strCache>
            </c:strRef>
          </c:tx>
          <c:spPr>
            <a:ln w="19050" cap="rnd">
              <a:solidFill>
                <a:srgbClr val="4472C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('Checking Cascode clean up'!$Q$2,'Checking Cascode clean up'!$Q$4,'Checking Cascode clean up'!$Q$6,'Checking Cascode clean up'!$Q$8,'Checking Cascode clean up'!$Q$10,'Checking Cascode clean up'!$Q$12,'Checking Cascode clean up'!$Q$14)</c:f>
              <c:numCache>
                <c:formatCode>General</c:formatCode>
                <c:ptCount val="7"/>
                <c:pt idx="0">
                  <c:v>5</c:v>
                </c:pt>
                <c:pt idx="1">
                  <c:v>7.5</c:v>
                </c:pt>
                <c:pt idx="2">
                  <c:v>10</c:v>
                </c:pt>
                <c:pt idx="3">
                  <c:v>12.5</c:v>
                </c:pt>
                <c:pt idx="4">
                  <c:v>15</c:v>
                </c:pt>
                <c:pt idx="5">
                  <c:v>17.5</c:v>
                </c:pt>
                <c:pt idx="6">
                  <c:v>20</c:v>
                </c:pt>
              </c:numCache>
            </c:numRef>
          </c:xVal>
          <c:yVal>
            <c:numRef>
              <c:f>('Checking Cascode clean up'!$P$2,'Checking Cascode clean up'!$P$4,'Checking Cascode clean up'!$P$6,'Checking Cascode clean up'!$P$8,'Checking Cascode clean up'!$P$10,'Checking Cascode clean up'!$P$12,'Checking Cascode clean up'!$P$14)</c:f>
              <c:numCache>
                <c:formatCode>General</c:formatCode>
                <c:ptCount val="7"/>
                <c:pt idx="0">
                  <c:v>0.62</c:v>
                </c:pt>
                <c:pt idx="1">
                  <c:v>0.43099999999999999</c:v>
                </c:pt>
                <c:pt idx="2">
                  <c:v>0.32700000000000001</c:v>
                </c:pt>
                <c:pt idx="3">
                  <c:v>0.28899999999999998</c:v>
                </c:pt>
                <c:pt idx="4">
                  <c:v>0.316</c:v>
                </c:pt>
                <c:pt idx="5">
                  <c:v>0.27600000000000002</c:v>
                </c:pt>
                <c:pt idx="6">
                  <c:v>0.34899999999999998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92BB-164E-9B5F-E367E72D6964}"/>
            </c:ext>
          </c:extLst>
        </c:ser>
        <c:ser>
          <c:idx val="1"/>
          <c:order val="1"/>
          <c:tx>
            <c:strRef>
              <c:f>'Checking Cascode clean up'!$B$16</c:f>
              <c:strCache>
                <c:ptCount val="1"/>
                <c:pt idx="0">
                  <c:v>0.002</c:v>
                </c:pt>
              </c:strCache>
            </c:strRef>
          </c:tx>
          <c:spPr>
            <a:ln w="25400" cap="rnd">
              <a:solidFill>
                <a:srgbClr val="ED7D3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('Checking Cascode clean up'!$Q$16,'Checking Cascode clean up'!$Q$18,'Checking Cascode clean up'!$Q$20,'Checking Cascode clean up'!$Q$22,'Checking Cascode clean up'!$Q$24,'Checking Cascode clean up'!$Q$26,'Checking Cascode clean up'!$Q$28)</c:f>
              <c:numCache>
                <c:formatCode>General</c:formatCode>
                <c:ptCount val="7"/>
                <c:pt idx="0">
                  <c:v>5</c:v>
                </c:pt>
                <c:pt idx="1">
                  <c:v>7.5</c:v>
                </c:pt>
                <c:pt idx="2">
                  <c:v>10</c:v>
                </c:pt>
                <c:pt idx="3">
                  <c:v>12.5</c:v>
                </c:pt>
                <c:pt idx="4">
                  <c:v>15</c:v>
                </c:pt>
                <c:pt idx="5">
                  <c:v>17.5</c:v>
                </c:pt>
                <c:pt idx="6">
                  <c:v>20</c:v>
                </c:pt>
              </c:numCache>
            </c:numRef>
          </c:xVal>
          <c:yVal>
            <c:numRef>
              <c:f>('Checking Cascode clean up'!$P$16,'Checking Cascode clean up'!$P$18,'Checking Cascode clean up'!$P$20,'Checking Cascode clean up'!$P$22,'Checking Cascode clean up'!$P$24,'Checking Cascode clean up'!$P$26,'Checking Cascode clean up'!$P$28)</c:f>
              <c:numCache>
                <c:formatCode>General</c:formatCode>
                <c:ptCount val="7"/>
                <c:pt idx="0">
                  <c:v>0.39800000000000002</c:v>
                </c:pt>
                <c:pt idx="1">
                  <c:v>0.29199999999999998</c:v>
                </c:pt>
                <c:pt idx="2">
                  <c:v>0.24099999999999999</c:v>
                </c:pt>
                <c:pt idx="3">
                  <c:v>0.218</c:v>
                </c:pt>
                <c:pt idx="4">
                  <c:v>0.218</c:v>
                </c:pt>
                <c:pt idx="5">
                  <c:v>0.216</c:v>
                </c:pt>
                <c:pt idx="6">
                  <c:v>0.245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92BB-164E-9B5F-E367E72D6964}"/>
            </c:ext>
          </c:extLst>
        </c:ser>
        <c:ser>
          <c:idx val="2"/>
          <c:order val="2"/>
          <c:tx>
            <c:strRef>
              <c:f>'Checking Cascode clean up'!$B$30</c:f>
              <c:strCache>
                <c:ptCount val="1"/>
                <c:pt idx="0">
                  <c:v>0.003</c:v>
                </c:pt>
              </c:strCache>
            </c:strRef>
          </c:tx>
          <c:spPr>
            <a:ln w="25400" cap="rnd">
              <a:solidFill>
                <a:srgbClr val="A5A5A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('Checking Cascode clean up'!$Q$32,'Checking Cascode clean up'!$Q$34,'Checking Cascode clean up'!$Q$38,'Checking Cascode clean up'!$Q$40,'Checking Cascode clean up'!$Q$42)</c:f>
              <c:numCache>
                <c:formatCode>General</c:formatCode>
                <c:ptCount val="5"/>
                <c:pt idx="0">
                  <c:v>7.5</c:v>
                </c:pt>
                <c:pt idx="1">
                  <c:v>10</c:v>
                </c:pt>
                <c:pt idx="2">
                  <c:v>15</c:v>
                </c:pt>
                <c:pt idx="3">
                  <c:v>17.5</c:v>
                </c:pt>
                <c:pt idx="4">
                  <c:v>20</c:v>
                </c:pt>
              </c:numCache>
            </c:numRef>
          </c:xVal>
          <c:yVal>
            <c:numRef>
              <c:f>('Checking Cascode clean up'!$P$32,'Checking Cascode clean up'!$P$34,'Checking Cascode clean up'!$P$38,'Checking Cascode clean up'!$P$40,'Checking Cascode clean up'!$P$42)</c:f>
              <c:numCache>
                <c:formatCode>General</c:formatCode>
                <c:ptCount val="5"/>
                <c:pt idx="0">
                  <c:v>0.25</c:v>
                </c:pt>
                <c:pt idx="1">
                  <c:v>0.189</c:v>
                </c:pt>
                <c:pt idx="2">
                  <c:v>0.19600000000000001</c:v>
                </c:pt>
                <c:pt idx="3">
                  <c:v>0.21099999999999999</c:v>
                </c:pt>
                <c:pt idx="4">
                  <c:v>0.22700000000000001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92BB-164E-9B5F-E367E72D6964}"/>
            </c:ext>
          </c:extLst>
        </c:ser>
        <c:ser>
          <c:idx val="3"/>
          <c:order val="3"/>
          <c:tx>
            <c:strRef>
              <c:f>'Checking Cascode clean up'!$B$44</c:f>
              <c:strCache>
                <c:ptCount val="1"/>
                <c:pt idx="0">
                  <c:v>0.004</c:v>
                </c:pt>
              </c:strCache>
            </c:strRef>
          </c:tx>
          <c:spPr>
            <a:ln w="25400" cap="rnd">
              <a:solidFill>
                <a:srgbClr val="FFC00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xVal>
            <c:numRef>
              <c:f>('Checking Cascode clean up'!$Q$46,'Checking Cascode clean up'!$Q$48,'Checking Cascode clean up'!$Q$50,'Checking Cascode clean up'!$Q$52,'Checking Cascode clean up'!$Q$54,'Checking Cascode clean up'!$Q$56)</c:f>
              <c:numCache>
                <c:formatCode>General</c:formatCode>
                <c:ptCount val="6"/>
                <c:pt idx="0">
                  <c:v>7.5</c:v>
                </c:pt>
                <c:pt idx="1">
                  <c:v>10</c:v>
                </c:pt>
                <c:pt idx="2">
                  <c:v>12.5</c:v>
                </c:pt>
                <c:pt idx="3">
                  <c:v>15</c:v>
                </c:pt>
                <c:pt idx="4">
                  <c:v>17.5</c:v>
                </c:pt>
                <c:pt idx="5">
                  <c:v>20</c:v>
                </c:pt>
              </c:numCache>
            </c:numRef>
          </c:xVal>
          <c:yVal>
            <c:numRef>
              <c:f>('Checking Cascode clean up'!$P$44,'Checking Cascode clean up'!$P$46,'Checking Cascode clean up'!$P$48,'Checking Cascode clean up'!$P$50,'Checking Cascode clean up'!$P$52,'Checking Cascode clean up'!$P$54,'Checking Cascode clean up'!$P$56)</c:f>
              <c:numCache>
                <c:formatCode>General</c:formatCode>
                <c:ptCount val="7"/>
                <c:pt idx="1">
                  <c:v>0.188</c:v>
                </c:pt>
                <c:pt idx="2">
                  <c:v>0.17</c:v>
                </c:pt>
                <c:pt idx="3">
                  <c:v>0.161</c:v>
                </c:pt>
                <c:pt idx="4">
                  <c:v>0.184</c:v>
                </c:pt>
                <c:pt idx="5">
                  <c:v>0.20499999999999999</c:v>
                </c:pt>
                <c:pt idx="6">
                  <c:v>0.17399999999999999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92BB-164E-9B5F-E367E72D6964}"/>
            </c:ext>
          </c:extLst>
        </c:ser>
        <c:ser>
          <c:idx val="4"/>
          <c:order val="4"/>
          <c:tx>
            <c:strRef>
              <c:f>'Checking Cascode clean up'!$B$58</c:f>
              <c:strCache>
                <c:ptCount val="1"/>
                <c:pt idx="0">
                  <c:v>0.005</c:v>
                </c:pt>
              </c:strCache>
            </c:strRef>
          </c:tx>
          <c:spPr>
            <a:ln w="25400" cap="rnd">
              <a:solidFill>
                <a:srgbClr val="5B9BD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xVal>
            <c:numRef>
              <c:f>('Checking Cascode clean up'!$Q$58,'Checking Cascode clean up'!$Q$60,'Checking Cascode clean up'!$Q$62,'Checking Cascode clean up'!$Q$64,'Checking Cascode clean up'!$Q$66,'Checking Cascode clean up'!$Q$68,'Checking Cascode clean up'!$Q$70)</c:f>
              <c:numCache>
                <c:formatCode>General</c:formatCode>
                <c:ptCount val="7"/>
                <c:pt idx="0">
                  <c:v>5</c:v>
                </c:pt>
                <c:pt idx="1">
                  <c:v>7.5</c:v>
                </c:pt>
                <c:pt idx="2">
                  <c:v>10</c:v>
                </c:pt>
                <c:pt idx="3">
                  <c:v>12.5</c:v>
                </c:pt>
                <c:pt idx="4">
                  <c:v>15</c:v>
                </c:pt>
                <c:pt idx="5">
                  <c:v>17.5</c:v>
                </c:pt>
                <c:pt idx="6">
                  <c:v>20</c:v>
                </c:pt>
              </c:numCache>
            </c:numRef>
          </c:xVal>
          <c:yVal>
            <c:numRef>
              <c:f>('Checking Cascode clean up'!$P$58,'Checking Cascode clean up'!$P$60,'Checking Cascode clean up'!$P$62,'Checking Cascode clean up'!$P$64,'Checking Cascode clean up'!$P$66,'Checking Cascode clean up'!$P$68,'Checking Cascode clean up'!$P$70)</c:f>
              <c:numCache>
                <c:formatCode>General</c:formatCode>
                <c:ptCount val="7"/>
                <c:pt idx="0">
                  <c:v>0.224</c:v>
                </c:pt>
                <c:pt idx="1">
                  <c:v>0.13300000000000001</c:v>
                </c:pt>
                <c:pt idx="2">
                  <c:v>0.11600000000000001</c:v>
                </c:pt>
                <c:pt idx="3">
                  <c:v>0.107</c:v>
                </c:pt>
                <c:pt idx="4">
                  <c:v>0.127</c:v>
                </c:pt>
                <c:pt idx="5">
                  <c:v>0.155</c:v>
                </c:pt>
                <c:pt idx="6">
                  <c:v>9.7699999999999995E-2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92BB-164E-9B5F-E367E72D6964}"/>
            </c:ext>
          </c:extLst>
        </c:ser>
        <c:ser>
          <c:idx val="5"/>
          <c:order val="5"/>
          <c:tx>
            <c:strRef>
              <c:f>'Checking Cascode clean up'!$B$72</c:f>
              <c:strCache>
                <c:ptCount val="1"/>
                <c:pt idx="0">
                  <c:v>0.006</c:v>
                </c:pt>
              </c:strCache>
            </c:strRef>
          </c:tx>
          <c:spPr>
            <a:ln w="25400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xVal>
            <c:numRef>
              <c:f>('Checking Cascode clean up'!$Q$72,'Checking Cascode clean up'!$Q$76,'Checking Cascode clean up'!$Q$78,'Checking Cascode clean up'!$Q$80,'Checking Cascode clean up'!$Q$82,'Checking Cascode clean up'!$Q$84)</c:f>
              <c:numCache>
                <c:formatCode>General</c:formatCode>
                <c:ptCount val="6"/>
                <c:pt idx="0">
                  <c:v>5</c:v>
                </c:pt>
                <c:pt idx="1">
                  <c:v>10</c:v>
                </c:pt>
                <c:pt idx="2">
                  <c:v>12.5</c:v>
                </c:pt>
                <c:pt idx="3">
                  <c:v>15</c:v>
                </c:pt>
                <c:pt idx="4">
                  <c:v>17.5</c:v>
                </c:pt>
                <c:pt idx="5">
                  <c:v>20</c:v>
                </c:pt>
              </c:numCache>
            </c:numRef>
          </c:xVal>
          <c:yVal>
            <c:numRef>
              <c:f>('Checking Cascode clean up'!$P$72,'Checking Cascode clean up'!$P$76,'Checking Cascode clean up'!$P$78,'Checking Cascode clean up'!$P$80,'Checking Cascode clean up'!$P$82,'Checking Cascode clean up'!$P$84)</c:f>
              <c:numCache>
                <c:formatCode>General</c:formatCode>
                <c:ptCount val="6"/>
                <c:pt idx="0">
                  <c:v>0.17299999999999999</c:v>
                </c:pt>
                <c:pt idx="1">
                  <c:v>9.2100000000000001E-2</c:v>
                </c:pt>
                <c:pt idx="2">
                  <c:v>7.6899999999999996E-2</c:v>
                </c:pt>
                <c:pt idx="3">
                  <c:v>9.8799999999999999E-2</c:v>
                </c:pt>
                <c:pt idx="4">
                  <c:v>9.5899999999999999E-2</c:v>
                </c:pt>
                <c:pt idx="5">
                  <c:v>0.11600000000000001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5-92BB-164E-9B5F-E367E72D6964}"/>
            </c:ext>
          </c:extLst>
        </c:ser>
        <c:ser>
          <c:idx val="6"/>
          <c:order val="6"/>
          <c:tx>
            <c:strRef>
              <c:f>'Checking Cascode clean up'!$B$86</c:f>
              <c:strCache>
                <c:ptCount val="1"/>
                <c:pt idx="0">
                  <c:v>0.007</c:v>
                </c:pt>
              </c:strCache>
            </c:strRef>
          </c:tx>
          <c:spPr>
            <a:ln w="25400" cap="rnd">
              <a:solidFill>
                <a:srgbClr val="264478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</a:schemeClr>
              </a:solidFill>
              <a:ln w="9525">
                <a:solidFill>
                  <a:schemeClr val="accent1">
                    <a:lumMod val="60000"/>
                  </a:schemeClr>
                </a:solidFill>
              </a:ln>
              <a:effectLst/>
            </c:spPr>
          </c:marker>
          <c:xVal>
            <c:numRef>
              <c:f>('Checking Cascode clean up'!$Q$86,'Checking Cascode clean up'!$Q$88,'Checking Cascode clean up'!$Q$90,'Checking Cascode clean up'!$Q$94,'Checking Cascode clean up'!$Q$96,'Checking Cascode clean up'!$Q$98)</c:f>
              <c:numCache>
                <c:formatCode>General</c:formatCode>
                <c:ptCount val="6"/>
                <c:pt idx="0">
                  <c:v>5</c:v>
                </c:pt>
                <c:pt idx="1">
                  <c:v>7.5</c:v>
                </c:pt>
                <c:pt idx="2">
                  <c:v>10</c:v>
                </c:pt>
                <c:pt idx="3">
                  <c:v>15</c:v>
                </c:pt>
                <c:pt idx="4">
                  <c:v>17.5</c:v>
                </c:pt>
                <c:pt idx="5">
                  <c:v>20</c:v>
                </c:pt>
              </c:numCache>
            </c:numRef>
          </c:xVal>
          <c:yVal>
            <c:numRef>
              <c:f>('Checking Cascode clean up'!$P$86,'Checking Cascode clean up'!$P$88,'Checking Cascode clean up'!$P$90,'Checking Cascode clean up'!$P$94,'Checking Cascode clean up'!$P$96,'Checking Cascode clean up'!$P$98)</c:f>
              <c:numCache>
                <c:formatCode>General</c:formatCode>
                <c:ptCount val="6"/>
                <c:pt idx="0">
                  <c:v>0.155</c:v>
                </c:pt>
                <c:pt idx="1">
                  <c:v>9.2999999999999999E-2</c:v>
                </c:pt>
                <c:pt idx="2">
                  <c:v>7.0999999999999994E-2</c:v>
                </c:pt>
                <c:pt idx="3">
                  <c:v>0.152</c:v>
                </c:pt>
                <c:pt idx="4">
                  <c:v>7.1900000000000006E-2</c:v>
                </c:pt>
                <c:pt idx="5">
                  <c:v>9.0999999999999998E-2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6-92BB-164E-9B5F-E367E72D6964}"/>
            </c:ext>
          </c:extLst>
        </c:ser>
        <c:ser>
          <c:idx val="7"/>
          <c:order val="7"/>
          <c:tx>
            <c:strRef>
              <c:f>'Checking Cascode clean up'!$B$100</c:f>
              <c:strCache>
                <c:ptCount val="1"/>
                <c:pt idx="0">
                  <c:v>0.008</c:v>
                </c:pt>
              </c:strCache>
            </c:strRef>
          </c:tx>
          <c:spPr>
            <a:ln w="25400" cap="rnd">
              <a:solidFill>
                <a:srgbClr val="9B470E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60000"/>
                </a:schemeClr>
              </a:solidFill>
              <a:ln w="9525">
                <a:solidFill>
                  <a:schemeClr val="accent2">
                    <a:lumMod val="60000"/>
                  </a:schemeClr>
                </a:solidFill>
              </a:ln>
              <a:effectLst/>
            </c:spPr>
          </c:marker>
          <c:xVal>
            <c:numRef>
              <c:f>('Checking Cascode clean up'!$Q$102,'Checking Cascode clean up'!$Q$104,'Checking Cascode clean up'!$Q$106,'Checking Cascode clean up'!$Q$108,'Checking Cascode clean up'!$Q$110,'Checking Cascode clean up'!$Q$112)</c:f>
              <c:numCache>
                <c:formatCode>General</c:formatCode>
                <c:ptCount val="6"/>
                <c:pt idx="0">
                  <c:v>7.5</c:v>
                </c:pt>
                <c:pt idx="1">
                  <c:v>10</c:v>
                </c:pt>
                <c:pt idx="2">
                  <c:v>12.5</c:v>
                </c:pt>
                <c:pt idx="3">
                  <c:v>15</c:v>
                </c:pt>
                <c:pt idx="4">
                  <c:v>17.5</c:v>
                </c:pt>
                <c:pt idx="5">
                  <c:v>20</c:v>
                </c:pt>
              </c:numCache>
            </c:numRef>
          </c:xVal>
          <c:yVal>
            <c:numRef>
              <c:f>('Checking Cascode clean up'!$P$100,'Checking Cascode clean up'!$P$102,'Checking Cascode clean up'!$P$104,'Checking Cascode clean up'!$P$106,'Checking Cascode clean up'!$P$108,'Checking Cascode clean up'!$P$110,'Checking Cascode clean up'!$P$112)</c:f>
              <c:numCache>
                <c:formatCode>General</c:formatCode>
                <c:ptCount val="7"/>
                <c:pt idx="1">
                  <c:v>8.6300000000000002E-2</c:v>
                </c:pt>
                <c:pt idx="2">
                  <c:v>7.85E-2</c:v>
                </c:pt>
                <c:pt idx="3">
                  <c:v>8.5300000000000001E-2</c:v>
                </c:pt>
                <c:pt idx="4">
                  <c:v>8.8599999999999998E-2</c:v>
                </c:pt>
                <c:pt idx="5">
                  <c:v>9.1600000000000001E-2</c:v>
                </c:pt>
                <c:pt idx="6">
                  <c:v>0.13300000000000001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7-92BB-164E-9B5F-E367E72D6964}"/>
            </c:ext>
          </c:extLst>
        </c:ser>
        <c:ser>
          <c:idx val="8"/>
          <c:order val="8"/>
          <c:tx>
            <c:strRef>
              <c:f>'Checking Cascode clean up'!$B$114</c:f>
              <c:strCache>
                <c:ptCount val="1"/>
                <c:pt idx="0">
                  <c:v>0.009</c:v>
                </c:pt>
              </c:strCache>
            </c:strRef>
          </c:tx>
          <c:spPr>
            <a:ln w="25400" cap="rnd">
              <a:solidFill>
                <a:schemeClr val="bg2">
                  <a:lumMod val="5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60000"/>
                </a:schemeClr>
              </a:solidFill>
              <a:ln w="9525">
                <a:solidFill>
                  <a:schemeClr val="accent3">
                    <a:lumMod val="60000"/>
                  </a:schemeClr>
                </a:solidFill>
              </a:ln>
              <a:effectLst/>
            </c:spPr>
          </c:marker>
          <c:xVal>
            <c:numRef>
              <c:f>('Checking Cascode clean up'!$Q$114,'Checking Cascode clean up'!$Q$116,'Checking Cascode clean up'!$Q$118,'Checking Cascode clean up'!$Q$120,'Checking Cascode clean up'!$Q$122,'Checking Cascode clean up'!$Q$124,'Checking Cascode clean up'!$Q$126)</c:f>
              <c:numCache>
                <c:formatCode>General</c:formatCode>
                <c:ptCount val="7"/>
                <c:pt idx="0">
                  <c:v>5</c:v>
                </c:pt>
                <c:pt idx="1">
                  <c:v>7.5</c:v>
                </c:pt>
                <c:pt idx="2">
                  <c:v>10</c:v>
                </c:pt>
                <c:pt idx="3">
                  <c:v>12.5</c:v>
                </c:pt>
                <c:pt idx="4">
                  <c:v>15</c:v>
                </c:pt>
                <c:pt idx="5">
                  <c:v>17.5</c:v>
                </c:pt>
                <c:pt idx="6">
                  <c:v>20</c:v>
                </c:pt>
              </c:numCache>
            </c:numRef>
          </c:xVal>
          <c:yVal>
            <c:numRef>
              <c:f>('Checking Cascode clean up'!$P$114,'Checking Cascode clean up'!$P$116,'Checking Cascode clean up'!$P$118,'Checking Cascode clean up'!$P$120,'Checking Cascode clean up'!$P$122,'Checking Cascode clean up'!$P$124,'Checking Cascode clean up'!$P$126)</c:f>
              <c:numCache>
                <c:formatCode>General</c:formatCode>
                <c:ptCount val="7"/>
                <c:pt idx="0">
                  <c:v>0.13700000000000001</c:v>
                </c:pt>
                <c:pt idx="1">
                  <c:v>8.0600000000000005E-2</c:v>
                </c:pt>
                <c:pt idx="2">
                  <c:v>6.4699999999999994E-2</c:v>
                </c:pt>
                <c:pt idx="3">
                  <c:v>0.08</c:v>
                </c:pt>
                <c:pt idx="4">
                  <c:v>6.4600000000000005E-2</c:v>
                </c:pt>
                <c:pt idx="5">
                  <c:v>7.3200000000000001E-2</c:v>
                </c:pt>
                <c:pt idx="6">
                  <c:v>0.124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8-92BB-164E-9B5F-E367E72D6964}"/>
            </c:ext>
          </c:extLst>
        </c:ser>
        <c:ser>
          <c:idx val="9"/>
          <c:order val="9"/>
          <c:tx>
            <c:strRef>
              <c:f>'Checking Cascode clean up'!$B$128</c:f>
              <c:strCache>
                <c:ptCount val="1"/>
                <c:pt idx="0">
                  <c:v>0.01</c:v>
                </c:pt>
              </c:strCache>
            </c:strRef>
          </c:tx>
          <c:spPr>
            <a:ln w="25400" cap="rnd">
              <a:solidFill>
                <a:srgbClr val="99730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60000"/>
                </a:schemeClr>
              </a:solidFill>
              <a:ln w="9525">
                <a:solidFill>
                  <a:schemeClr val="accent4">
                    <a:lumMod val="60000"/>
                  </a:schemeClr>
                </a:solidFill>
              </a:ln>
              <a:effectLst/>
            </c:spPr>
          </c:marker>
          <c:xVal>
            <c:numRef>
              <c:f>('Checking Cascode clean up'!$Q$128,'Checking Cascode clean up'!$Q$130,'Checking Cascode clean up'!$Q$132,'Checking Cascode clean up'!$Q$134,'Checking Cascode clean up'!$Q$136,'Checking Cascode clean up'!$Q$138,'Checking Cascode clean up'!$Q$140)</c:f>
              <c:numCache>
                <c:formatCode>General</c:formatCode>
                <c:ptCount val="7"/>
                <c:pt idx="0">
                  <c:v>5</c:v>
                </c:pt>
                <c:pt idx="1">
                  <c:v>7.5</c:v>
                </c:pt>
                <c:pt idx="2">
                  <c:v>10</c:v>
                </c:pt>
                <c:pt idx="3">
                  <c:v>12.5</c:v>
                </c:pt>
                <c:pt idx="4">
                  <c:v>15</c:v>
                </c:pt>
                <c:pt idx="5">
                  <c:v>17.5</c:v>
                </c:pt>
                <c:pt idx="6">
                  <c:v>20</c:v>
                </c:pt>
              </c:numCache>
            </c:numRef>
          </c:xVal>
          <c:yVal>
            <c:numRef>
              <c:f>('Checking Cascode clean up'!$P$128,'Checking Cascode clean up'!$P$130,'Checking Cascode clean up'!$P$132,'Checking Cascode clean up'!$P$134,'Checking Cascode clean up'!$P$136,'Checking Cascode clean up'!$P$138,'Checking Cascode clean up'!$P$140)</c:f>
              <c:numCache>
                <c:formatCode>General</c:formatCode>
                <c:ptCount val="7"/>
                <c:pt idx="0">
                  <c:v>0.127</c:v>
                </c:pt>
                <c:pt idx="1">
                  <c:v>7.4899999999999994E-2</c:v>
                </c:pt>
                <c:pt idx="2">
                  <c:v>8.2799999999999999E-2</c:v>
                </c:pt>
                <c:pt idx="3">
                  <c:v>8.6900000000000005E-2</c:v>
                </c:pt>
                <c:pt idx="4">
                  <c:v>7.9699999999999993E-2</c:v>
                </c:pt>
                <c:pt idx="5">
                  <c:v>0.104</c:v>
                </c:pt>
                <c:pt idx="6">
                  <c:v>0.223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9-92BB-164E-9B5F-E367E72D696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02462735"/>
        <c:axId val="602387391"/>
      </c:scatterChart>
      <c:valAx>
        <c:axId val="602462735"/>
        <c:scaling>
          <c:orientation val="minMax"/>
          <c:max val="20"/>
          <c:min val="5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Long Gate length (nm)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02387391"/>
        <c:crosses val="autoZero"/>
        <c:crossBetween val="midCat"/>
        <c:majorUnit val="2.5"/>
      </c:valAx>
      <c:valAx>
        <c:axId val="60238739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Δ_on/Δ_off</a:t>
                </a:r>
                <a:endParaRPr lang="en-US" baseline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02462735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'Checking Cascode clean up'!$B$2</c:f>
              <c:strCache>
                <c:ptCount val="1"/>
                <c:pt idx="0">
                  <c:v>0.001</c:v>
                </c:pt>
              </c:strCache>
            </c:strRef>
          </c:tx>
          <c:spPr>
            <a:ln w="19050" cap="rnd">
              <a:solidFill>
                <a:srgbClr val="4472C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('Checking Cascode clean up'!$Q$2,'Checking Cascode clean up'!$Q$4,'Checking Cascode clean up'!$Q$6,'Checking Cascode clean up'!$Q$8,'Checking Cascode clean up'!$Q$10,'Checking Cascode clean up'!$Q$12,'Checking Cascode clean up'!$Q$14)</c:f>
              <c:numCache>
                <c:formatCode>General</c:formatCode>
                <c:ptCount val="7"/>
                <c:pt idx="0">
                  <c:v>5</c:v>
                </c:pt>
                <c:pt idx="1">
                  <c:v>7.5</c:v>
                </c:pt>
                <c:pt idx="2">
                  <c:v>10</c:v>
                </c:pt>
                <c:pt idx="3">
                  <c:v>12.5</c:v>
                </c:pt>
                <c:pt idx="4">
                  <c:v>15</c:v>
                </c:pt>
                <c:pt idx="5">
                  <c:v>17.5</c:v>
                </c:pt>
                <c:pt idx="6">
                  <c:v>20</c:v>
                </c:pt>
              </c:numCache>
            </c:numRef>
          </c:xVal>
          <c:yVal>
            <c:numRef>
              <c:f>('Checking Cascode clean up'!$O$2,'Checking Cascode clean up'!$O$4,'Checking Cascode clean up'!$O$6,'Checking Cascode clean up'!$O$8,'Checking Cascode clean up'!$O$10,'Checking Cascode clean up'!$O$12,'Checking Cascode clean up'!$O$14)</c:f>
              <c:numCache>
                <c:formatCode>General</c:formatCode>
                <c:ptCount val="7"/>
                <c:pt idx="0">
                  <c:v>0.17399999999999999</c:v>
                </c:pt>
                <c:pt idx="1">
                  <c:v>9.1600000000000001E-2</c:v>
                </c:pt>
                <c:pt idx="2">
                  <c:v>7.4499999999999997E-2</c:v>
                </c:pt>
                <c:pt idx="3">
                  <c:v>7.0499999999999993E-2</c:v>
                </c:pt>
                <c:pt idx="4">
                  <c:v>5.9700000000000003E-2</c:v>
                </c:pt>
                <c:pt idx="5">
                  <c:v>6.6699999999999995E-2</c:v>
                </c:pt>
                <c:pt idx="6">
                  <c:v>6.0499999999999998E-2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F456-8E49-97C5-ACFC71DC4639}"/>
            </c:ext>
          </c:extLst>
        </c:ser>
        <c:ser>
          <c:idx val="1"/>
          <c:order val="1"/>
          <c:tx>
            <c:strRef>
              <c:f>'Checking Cascode clean up'!$B$16</c:f>
              <c:strCache>
                <c:ptCount val="1"/>
                <c:pt idx="0">
                  <c:v>0.002</c:v>
                </c:pt>
              </c:strCache>
            </c:strRef>
          </c:tx>
          <c:spPr>
            <a:ln w="25400" cap="rnd">
              <a:solidFill>
                <a:srgbClr val="ED7D3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('Checking Cascode clean up'!$Q$16,'Checking Cascode clean up'!$Q$18,'Checking Cascode clean up'!$Q$20,'Checking Cascode clean up'!$Q$22,'Checking Cascode clean up'!$Q$24,'Checking Cascode clean up'!$Q$26,'Checking Cascode clean up'!$Q$28)</c:f>
              <c:numCache>
                <c:formatCode>General</c:formatCode>
                <c:ptCount val="7"/>
                <c:pt idx="0">
                  <c:v>5</c:v>
                </c:pt>
                <c:pt idx="1">
                  <c:v>7.5</c:v>
                </c:pt>
                <c:pt idx="2">
                  <c:v>10</c:v>
                </c:pt>
                <c:pt idx="3">
                  <c:v>12.5</c:v>
                </c:pt>
                <c:pt idx="4">
                  <c:v>15</c:v>
                </c:pt>
                <c:pt idx="5">
                  <c:v>17.5</c:v>
                </c:pt>
                <c:pt idx="6">
                  <c:v>20</c:v>
                </c:pt>
              </c:numCache>
            </c:numRef>
          </c:xVal>
          <c:yVal>
            <c:numRef>
              <c:f>('Checking Cascode clean up'!$O$16,'Checking Cascode clean up'!$O$18,'Checking Cascode clean up'!$O$20,'Checking Cascode clean up'!$O$22,'Checking Cascode clean up'!$O$24,'Checking Cascode clean up'!$O$26,'Checking Cascode clean up'!$O$28)</c:f>
              <c:numCache>
                <c:formatCode>General</c:formatCode>
                <c:ptCount val="7"/>
                <c:pt idx="0">
                  <c:v>0.29899999999999999</c:v>
                </c:pt>
                <c:pt idx="1">
                  <c:v>0.17100000000000001</c:v>
                </c:pt>
                <c:pt idx="2">
                  <c:v>0.13300000000000001</c:v>
                </c:pt>
                <c:pt idx="3">
                  <c:v>0.126</c:v>
                </c:pt>
                <c:pt idx="4">
                  <c:v>0.13600000000000001</c:v>
                </c:pt>
                <c:pt idx="5">
                  <c:v>0.13100000000000001</c:v>
                </c:pt>
                <c:pt idx="6">
                  <c:v>0.14699999999999999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F456-8E49-97C5-ACFC71DC4639}"/>
            </c:ext>
          </c:extLst>
        </c:ser>
        <c:ser>
          <c:idx val="2"/>
          <c:order val="2"/>
          <c:tx>
            <c:strRef>
              <c:f>'Checking Cascode clean up'!$B$30</c:f>
              <c:strCache>
                <c:ptCount val="1"/>
                <c:pt idx="0">
                  <c:v>0.003</c:v>
                </c:pt>
              </c:strCache>
            </c:strRef>
          </c:tx>
          <c:spPr>
            <a:ln w="25400" cap="rnd">
              <a:solidFill>
                <a:srgbClr val="A5A5A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('Checking Cascode clean up'!$Q$32,'Checking Cascode clean up'!$Q$34,'Checking Cascode clean up'!$Q$37,'Checking Cascode clean up'!$Q$40,'Checking Cascode clean up'!$Q$42)</c:f>
              <c:numCache>
                <c:formatCode>General</c:formatCode>
                <c:ptCount val="5"/>
                <c:pt idx="0">
                  <c:v>7.5</c:v>
                </c:pt>
                <c:pt idx="1">
                  <c:v>10</c:v>
                </c:pt>
                <c:pt idx="2">
                  <c:v>12.5</c:v>
                </c:pt>
                <c:pt idx="3">
                  <c:v>17.5</c:v>
                </c:pt>
                <c:pt idx="4">
                  <c:v>20</c:v>
                </c:pt>
              </c:numCache>
            </c:numRef>
          </c:xVal>
          <c:yVal>
            <c:numRef>
              <c:f>('Checking Cascode clean up'!$O$32,'Checking Cascode clean up'!$O$34,'Checking Cascode clean up'!$O$38,'Checking Cascode clean up'!$O$40,'Checking Cascode clean up'!$O$42)</c:f>
              <c:numCache>
                <c:formatCode>General</c:formatCode>
                <c:ptCount val="5"/>
                <c:pt idx="0">
                  <c:v>0.23300000000000001</c:v>
                </c:pt>
                <c:pt idx="1">
                  <c:v>0.16900000000000001</c:v>
                </c:pt>
                <c:pt idx="2">
                  <c:v>0.159</c:v>
                </c:pt>
                <c:pt idx="3">
                  <c:v>0.16300000000000001</c:v>
                </c:pt>
                <c:pt idx="4">
                  <c:v>0.191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F456-8E49-97C5-ACFC71DC4639}"/>
            </c:ext>
          </c:extLst>
        </c:ser>
        <c:ser>
          <c:idx val="3"/>
          <c:order val="3"/>
          <c:tx>
            <c:strRef>
              <c:f>'Checking Cascode clean up'!$B$44</c:f>
              <c:strCache>
                <c:ptCount val="1"/>
                <c:pt idx="0">
                  <c:v>0.004</c:v>
                </c:pt>
              </c:strCache>
            </c:strRef>
          </c:tx>
          <c:spPr>
            <a:ln w="25400" cap="rnd">
              <a:solidFill>
                <a:srgbClr val="FFC00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xVal>
            <c:numRef>
              <c:f>('Checking Cascode clean up'!$Q$46,'Checking Cascode clean up'!$Q$48,'Checking Cascode clean up'!$Q$50,'Checking Cascode clean up'!$Q$52,'Checking Cascode clean up'!$Q$54,'Checking Cascode clean up'!$Q$56)</c:f>
              <c:numCache>
                <c:formatCode>General</c:formatCode>
                <c:ptCount val="6"/>
                <c:pt idx="0">
                  <c:v>7.5</c:v>
                </c:pt>
                <c:pt idx="1">
                  <c:v>10</c:v>
                </c:pt>
                <c:pt idx="2">
                  <c:v>12.5</c:v>
                </c:pt>
                <c:pt idx="3">
                  <c:v>15</c:v>
                </c:pt>
                <c:pt idx="4">
                  <c:v>17.5</c:v>
                </c:pt>
                <c:pt idx="5">
                  <c:v>20</c:v>
                </c:pt>
              </c:numCache>
            </c:numRef>
          </c:xVal>
          <c:yVal>
            <c:numRef>
              <c:f>('Checking Cascode clean up'!$O$46,'Checking Cascode clean up'!$O$48,'Checking Cascode clean up'!$O$50,'Checking Cascode clean up'!$O$52,'Checking Cascode clean up'!$O$54,'Checking Cascode clean up'!$O$56)</c:f>
              <c:numCache>
                <c:formatCode>General</c:formatCode>
                <c:ptCount val="6"/>
                <c:pt idx="0">
                  <c:v>0.25800000000000001</c:v>
                </c:pt>
                <c:pt idx="1">
                  <c:v>0.22</c:v>
                </c:pt>
                <c:pt idx="2">
                  <c:v>0.20100000000000001</c:v>
                </c:pt>
                <c:pt idx="3">
                  <c:v>0.20899999999999999</c:v>
                </c:pt>
                <c:pt idx="4">
                  <c:v>0.17299999999999999</c:v>
                </c:pt>
                <c:pt idx="5">
                  <c:v>0.19500000000000001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F456-8E49-97C5-ACFC71DC4639}"/>
            </c:ext>
          </c:extLst>
        </c:ser>
        <c:ser>
          <c:idx val="4"/>
          <c:order val="4"/>
          <c:tx>
            <c:strRef>
              <c:f>'Checking Cascode clean up'!$B$58</c:f>
              <c:strCache>
                <c:ptCount val="1"/>
                <c:pt idx="0">
                  <c:v>0.005</c:v>
                </c:pt>
              </c:strCache>
            </c:strRef>
          </c:tx>
          <c:spPr>
            <a:ln w="25400" cap="rnd">
              <a:solidFill>
                <a:srgbClr val="5B9BD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xVal>
            <c:numRef>
              <c:f>('Checking Cascode clean up'!$Q$58,'Checking Cascode clean up'!$Q$60,'Checking Cascode clean up'!$Q$62,'Checking Cascode clean up'!$Q$64,'Checking Cascode clean up'!$Q$66,'Checking Cascode clean up'!$Q$68,'Checking Cascode clean up'!$Q$70)</c:f>
              <c:numCache>
                <c:formatCode>General</c:formatCode>
                <c:ptCount val="7"/>
                <c:pt idx="0">
                  <c:v>5</c:v>
                </c:pt>
                <c:pt idx="1">
                  <c:v>7.5</c:v>
                </c:pt>
                <c:pt idx="2">
                  <c:v>10</c:v>
                </c:pt>
                <c:pt idx="3">
                  <c:v>12.5</c:v>
                </c:pt>
                <c:pt idx="4">
                  <c:v>15</c:v>
                </c:pt>
                <c:pt idx="5">
                  <c:v>17.5</c:v>
                </c:pt>
                <c:pt idx="6">
                  <c:v>20</c:v>
                </c:pt>
              </c:numCache>
            </c:numRef>
          </c:xVal>
          <c:yVal>
            <c:numRef>
              <c:f>('Checking Cascode clean up'!$O$58,'Checking Cascode clean up'!$O$60,'Checking Cascode clean up'!$O$62,'Checking Cascode clean up'!$O$64,'Checking Cascode clean up'!$O$66,'Checking Cascode clean up'!$O$68,'Checking Cascode clean up'!$O$70)</c:f>
              <c:numCache>
                <c:formatCode>General</c:formatCode>
                <c:ptCount val="7"/>
                <c:pt idx="0">
                  <c:v>0.55600000000000005</c:v>
                </c:pt>
                <c:pt idx="1">
                  <c:v>0.27300000000000002</c:v>
                </c:pt>
                <c:pt idx="2">
                  <c:v>0.22900000000000001</c:v>
                </c:pt>
                <c:pt idx="3">
                  <c:v>0.218</c:v>
                </c:pt>
                <c:pt idx="4">
                  <c:v>0.21199999999999999</c:v>
                </c:pt>
                <c:pt idx="5">
                  <c:v>0.23599999999999999</c:v>
                </c:pt>
                <c:pt idx="6">
                  <c:v>0.185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F456-8E49-97C5-ACFC71DC4639}"/>
            </c:ext>
          </c:extLst>
        </c:ser>
        <c:ser>
          <c:idx val="5"/>
          <c:order val="5"/>
          <c:tx>
            <c:strRef>
              <c:f>'Checking Cascode clean up'!$B$72</c:f>
              <c:strCache>
                <c:ptCount val="1"/>
                <c:pt idx="0">
                  <c:v>0.006</c:v>
                </c:pt>
              </c:strCache>
            </c:strRef>
          </c:tx>
          <c:spPr>
            <a:ln w="25400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xVal>
            <c:numRef>
              <c:f>('Checking Cascode clean up'!$Q$72,'Checking Cascode clean up'!$Q$76,'Checking Cascode clean up'!$Q$78,'Checking Cascode clean up'!$Q$80,'Checking Cascode clean up'!$Q$82,'Checking Cascode clean up'!$Q$84)</c:f>
              <c:numCache>
                <c:formatCode>General</c:formatCode>
                <c:ptCount val="6"/>
                <c:pt idx="0">
                  <c:v>5</c:v>
                </c:pt>
                <c:pt idx="1">
                  <c:v>10</c:v>
                </c:pt>
                <c:pt idx="2">
                  <c:v>12.5</c:v>
                </c:pt>
                <c:pt idx="3">
                  <c:v>15</c:v>
                </c:pt>
                <c:pt idx="4">
                  <c:v>17.5</c:v>
                </c:pt>
                <c:pt idx="5">
                  <c:v>20</c:v>
                </c:pt>
              </c:numCache>
            </c:numRef>
          </c:xVal>
          <c:yVal>
            <c:numRef>
              <c:f>('Checking Cascode clean up'!$O$72,'Checking Cascode clean up'!$O$76,'Checking Cascode clean up'!$O$78,'Checking Cascode clean up'!$O$80,'Checking Cascode clean up'!$O$82,'Checking Cascode clean up'!$O$84)</c:f>
              <c:numCache>
                <c:formatCode>General</c:formatCode>
                <c:ptCount val="6"/>
                <c:pt idx="0">
                  <c:v>0.56200000000000006</c:v>
                </c:pt>
                <c:pt idx="1">
                  <c:v>0.22900000000000001</c:v>
                </c:pt>
                <c:pt idx="2">
                  <c:v>0.21199999999999999</c:v>
                </c:pt>
                <c:pt idx="3">
                  <c:v>0.20499999999999999</c:v>
                </c:pt>
                <c:pt idx="4">
                  <c:v>0.222</c:v>
                </c:pt>
                <c:pt idx="5">
                  <c:v>0.23599999999999999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5-F456-8E49-97C5-ACFC71DC4639}"/>
            </c:ext>
          </c:extLst>
        </c:ser>
        <c:ser>
          <c:idx val="6"/>
          <c:order val="6"/>
          <c:tx>
            <c:strRef>
              <c:f>'Checking Cascode clean up'!$B$86</c:f>
              <c:strCache>
                <c:ptCount val="1"/>
                <c:pt idx="0">
                  <c:v>0.007</c:v>
                </c:pt>
              </c:strCache>
            </c:strRef>
          </c:tx>
          <c:spPr>
            <a:ln w="25400" cap="rnd">
              <a:solidFill>
                <a:srgbClr val="264478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</a:schemeClr>
              </a:solidFill>
              <a:ln w="9525">
                <a:solidFill>
                  <a:schemeClr val="accent1">
                    <a:lumMod val="60000"/>
                  </a:schemeClr>
                </a:solidFill>
              </a:ln>
              <a:effectLst/>
            </c:spPr>
          </c:marker>
          <c:xVal>
            <c:numRef>
              <c:f>('Checking Cascode clean up'!$Q$86,'Checking Cascode clean up'!$Q$88,'Checking Cascode clean up'!$Q$90,'Checking Cascode clean up'!$Q$94,'Checking Cascode clean up'!$Q$96,'Checking Cascode clean up'!$Q$98)</c:f>
              <c:numCache>
                <c:formatCode>General</c:formatCode>
                <c:ptCount val="6"/>
                <c:pt idx="0">
                  <c:v>5</c:v>
                </c:pt>
                <c:pt idx="1">
                  <c:v>7.5</c:v>
                </c:pt>
                <c:pt idx="2">
                  <c:v>10</c:v>
                </c:pt>
                <c:pt idx="3">
                  <c:v>15</c:v>
                </c:pt>
                <c:pt idx="4">
                  <c:v>17.5</c:v>
                </c:pt>
                <c:pt idx="5">
                  <c:v>20</c:v>
                </c:pt>
              </c:numCache>
            </c:numRef>
          </c:xVal>
          <c:yVal>
            <c:numRef>
              <c:f>('Checking Cascode clean up'!$O$86,'Checking Cascode clean up'!$O$88,'Checking Cascode clean up'!$O$90,'Checking Cascode clean up'!$O$94,'Checking Cascode clean up'!$O$96,'Checking Cascode clean up'!$O$98)</c:f>
              <c:numCache>
                <c:formatCode>General</c:formatCode>
                <c:ptCount val="6"/>
                <c:pt idx="0">
                  <c:v>0.58299999999999996</c:v>
                </c:pt>
                <c:pt idx="1">
                  <c:v>0.30499999999999999</c:v>
                </c:pt>
                <c:pt idx="2">
                  <c:v>0.22800000000000001</c:v>
                </c:pt>
                <c:pt idx="3">
                  <c:v>0.25</c:v>
                </c:pt>
                <c:pt idx="4">
                  <c:v>0.19900000000000001</c:v>
                </c:pt>
                <c:pt idx="5">
                  <c:v>0.21299999999999999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6-F456-8E49-97C5-ACFC71DC4639}"/>
            </c:ext>
          </c:extLst>
        </c:ser>
        <c:ser>
          <c:idx val="7"/>
          <c:order val="7"/>
          <c:tx>
            <c:strRef>
              <c:f>'Checking Cascode clean up'!$B$100</c:f>
              <c:strCache>
                <c:ptCount val="1"/>
                <c:pt idx="0">
                  <c:v>0.008</c:v>
                </c:pt>
              </c:strCache>
            </c:strRef>
          </c:tx>
          <c:spPr>
            <a:ln w="25400" cap="rnd">
              <a:solidFill>
                <a:srgbClr val="9B470E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60000"/>
                </a:schemeClr>
              </a:solidFill>
              <a:ln w="9525">
                <a:solidFill>
                  <a:schemeClr val="accent2">
                    <a:lumMod val="60000"/>
                  </a:schemeClr>
                </a:solidFill>
              </a:ln>
              <a:effectLst/>
            </c:spPr>
          </c:marker>
          <c:xVal>
            <c:numRef>
              <c:f>('Checking Cascode clean up'!$Q$102,'Checking Cascode clean up'!$Q$104,'Checking Cascode clean up'!$Q$106,'Checking Cascode clean up'!$Q$108,'Checking Cascode clean up'!$Q$110,'Checking Cascode clean up'!$Q$112)</c:f>
              <c:numCache>
                <c:formatCode>General</c:formatCode>
                <c:ptCount val="6"/>
                <c:pt idx="0">
                  <c:v>7.5</c:v>
                </c:pt>
                <c:pt idx="1">
                  <c:v>10</c:v>
                </c:pt>
                <c:pt idx="2">
                  <c:v>12.5</c:v>
                </c:pt>
                <c:pt idx="3">
                  <c:v>15</c:v>
                </c:pt>
                <c:pt idx="4">
                  <c:v>17.5</c:v>
                </c:pt>
                <c:pt idx="5">
                  <c:v>20</c:v>
                </c:pt>
              </c:numCache>
            </c:numRef>
          </c:xVal>
          <c:yVal>
            <c:numRef>
              <c:f>('Checking Cascode clean up'!$O$102,'Checking Cascode clean up'!$O$104,'Checking Cascode clean up'!$O$106,'Checking Cascode clean up'!$O$108,'Checking Cascode clean up'!$O$110,'Checking Cascode clean up'!$O$112)</c:f>
              <c:numCache>
                <c:formatCode>General</c:formatCode>
                <c:ptCount val="6"/>
                <c:pt idx="0">
                  <c:v>0.29699999999999999</c:v>
                </c:pt>
                <c:pt idx="1">
                  <c:v>0.26100000000000001</c:v>
                </c:pt>
                <c:pt idx="2">
                  <c:v>0.23400000000000001</c:v>
                </c:pt>
                <c:pt idx="3">
                  <c:v>0.24</c:v>
                </c:pt>
                <c:pt idx="4">
                  <c:v>0.24299999999999999</c:v>
                </c:pt>
                <c:pt idx="5">
                  <c:v>0.25800000000000001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7-F456-8E49-97C5-ACFC71DC4639}"/>
            </c:ext>
          </c:extLst>
        </c:ser>
        <c:ser>
          <c:idx val="8"/>
          <c:order val="8"/>
          <c:tx>
            <c:strRef>
              <c:f>'Checking Cascode clean up'!$B$114</c:f>
              <c:strCache>
                <c:ptCount val="1"/>
                <c:pt idx="0">
                  <c:v>0.009</c:v>
                </c:pt>
              </c:strCache>
            </c:strRef>
          </c:tx>
          <c:spPr>
            <a:ln w="25400" cap="rnd">
              <a:solidFill>
                <a:schemeClr val="bg2">
                  <a:lumMod val="5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60000"/>
                </a:schemeClr>
              </a:solidFill>
              <a:ln w="9525">
                <a:solidFill>
                  <a:schemeClr val="accent3">
                    <a:lumMod val="60000"/>
                  </a:schemeClr>
                </a:solidFill>
              </a:ln>
              <a:effectLst/>
            </c:spPr>
          </c:marker>
          <c:xVal>
            <c:numRef>
              <c:f>('Checking Cascode clean up'!$Q$114,'Checking Cascode clean up'!$Q$116,'Checking Cascode clean up'!$Q$118,'Checking Cascode clean up'!$Q$120,'Checking Cascode clean up'!$Q$122,'Checking Cascode clean up'!$Q$124,'Checking Cascode clean up'!$Q$126)</c:f>
              <c:numCache>
                <c:formatCode>General</c:formatCode>
                <c:ptCount val="7"/>
                <c:pt idx="0">
                  <c:v>5</c:v>
                </c:pt>
                <c:pt idx="1">
                  <c:v>7.5</c:v>
                </c:pt>
                <c:pt idx="2">
                  <c:v>10</c:v>
                </c:pt>
                <c:pt idx="3">
                  <c:v>12.5</c:v>
                </c:pt>
                <c:pt idx="4">
                  <c:v>15</c:v>
                </c:pt>
                <c:pt idx="5">
                  <c:v>17.5</c:v>
                </c:pt>
                <c:pt idx="6">
                  <c:v>20</c:v>
                </c:pt>
              </c:numCache>
            </c:numRef>
          </c:xVal>
          <c:yVal>
            <c:numRef>
              <c:f>('Checking Cascode clean up'!$O$114,'Checking Cascode clean up'!$O$116,'Checking Cascode clean up'!$O$118,'Checking Cascode clean up'!$O$120,'Checking Cascode clean up'!$O$122,'Checking Cascode clean up'!$O$124,'Checking Cascode clean up'!$O$126)</c:f>
              <c:numCache>
                <c:formatCode>General</c:formatCode>
                <c:ptCount val="7"/>
                <c:pt idx="0">
                  <c:v>0.58499999999999996</c:v>
                </c:pt>
                <c:pt idx="1">
                  <c:v>0.32600000000000001</c:v>
                </c:pt>
                <c:pt idx="2">
                  <c:v>0.24099999999999999</c:v>
                </c:pt>
                <c:pt idx="3">
                  <c:v>0.21099999999999999</c:v>
                </c:pt>
                <c:pt idx="4">
                  <c:v>0.21</c:v>
                </c:pt>
                <c:pt idx="5">
                  <c:v>0.21099999999999999</c:v>
                </c:pt>
                <c:pt idx="6">
                  <c:v>0.22700000000000001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8-F456-8E49-97C5-ACFC71DC4639}"/>
            </c:ext>
          </c:extLst>
        </c:ser>
        <c:ser>
          <c:idx val="9"/>
          <c:order val="9"/>
          <c:tx>
            <c:strRef>
              <c:f>'Checking Cascode clean up'!$B$128</c:f>
              <c:strCache>
                <c:ptCount val="1"/>
                <c:pt idx="0">
                  <c:v>0.01</c:v>
                </c:pt>
              </c:strCache>
            </c:strRef>
          </c:tx>
          <c:spPr>
            <a:ln w="25400" cap="rnd">
              <a:solidFill>
                <a:srgbClr val="99730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60000"/>
                </a:schemeClr>
              </a:solidFill>
              <a:ln w="9525">
                <a:solidFill>
                  <a:schemeClr val="accent4">
                    <a:lumMod val="60000"/>
                  </a:schemeClr>
                </a:solidFill>
              </a:ln>
              <a:effectLst/>
            </c:spPr>
          </c:marker>
          <c:xVal>
            <c:numRef>
              <c:f>('Checking Cascode clean up'!$Q$128,'Checking Cascode clean up'!$Q$130,'Checking Cascode clean up'!$Q$132,'Checking Cascode clean up'!$Q$134,'Checking Cascode clean up'!$Q$136,'Checking Cascode clean up'!$Q$138,'Checking Cascode clean up'!$Q$140)</c:f>
              <c:numCache>
                <c:formatCode>General</c:formatCode>
                <c:ptCount val="7"/>
                <c:pt idx="0">
                  <c:v>5</c:v>
                </c:pt>
                <c:pt idx="1">
                  <c:v>7.5</c:v>
                </c:pt>
                <c:pt idx="2">
                  <c:v>10</c:v>
                </c:pt>
                <c:pt idx="3">
                  <c:v>12.5</c:v>
                </c:pt>
                <c:pt idx="4">
                  <c:v>15</c:v>
                </c:pt>
                <c:pt idx="5">
                  <c:v>17.5</c:v>
                </c:pt>
                <c:pt idx="6">
                  <c:v>20</c:v>
                </c:pt>
              </c:numCache>
            </c:numRef>
          </c:xVal>
          <c:yVal>
            <c:numRef>
              <c:f>('Checking Cascode clean up'!$O$128,'Checking Cascode clean up'!$O$130,'Checking Cascode clean up'!$O$132,'Checking Cascode clean up'!$O$134,'Checking Cascode clean up'!$O$136,'Checking Cascode clean up'!$O$138,'Checking Cascode clean up'!$O$140)</c:f>
              <c:numCache>
                <c:formatCode>General</c:formatCode>
                <c:ptCount val="7"/>
                <c:pt idx="0">
                  <c:v>0.58399999999999996</c:v>
                </c:pt>
                <c:pt idx="1">
                  <c:v>0.308</c:v>
                </c:pt>
                <c:pt idx="2">
                  <c:v>0.27300000000000002</c:v>
                </c:pt>
                <c:pt idx="3">
                  <c:v>0.25800000000000001</c:v>
                </c:pt>
                <c:pt idx="4">
                  <c:v>0.248</c:v>
                </c:pt>
                <c:pt idx="5">
                  <c:v>0.252</c:v>
                </c:pt>
                <c:pt idx="6">
                  <c:v>0.27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9-F456-8E49-97C5-ACFC71DC463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02462735"/>
        <c:axId val="602387391"/>
      </c:scatterChart>
      <c:valAx>
        <c:axId val="602462735"/>
        <c:scaling>
          <c:orientation val="minMax"/>
          <c:max val="20"/>
          <c:min val="5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Long Gate length (nm)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02387391"/>
        <c:crosses val="autoZero"/>
        <c:crossBetween val="midCat"/>
        <c:majorUnit val="2.5"/>
      </c:valAx>
      <c:valAx>
        <c:axId val="60238739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Δ_on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02462735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'Checking Cascode clean up'!$B$2</c:f>
              <c:strCache>
                <c:ptCount val="1"/>
                <c:pt idx="0">
                  <c:v>0.001</c:v>
                </c:pt>
              </c:strCache>
            </c:strRef>
          </c:tx>
          <c:spPr>
            <a:ln w="19050" cap="rnd">
              <a:solidFill>
                <a:srgbClr val="4472C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('Checking Cascode clean up'!$Q$2,'Checking Cascode clean up'!$Q$4,'Checking Cascode clean up'!$Q$6,'Checking Cascode clean up'!$Q$8,'Checking Cascode clean up'!$Q$10,'Checking Cascode clean up'!$Q$12,'Checking Cascode clean up'!$Q$14)</c:f>
              <c:numCache>
                <c:formatCode>General</c:formatCode>
                <c:ptCount val="7"/>
                <c:pt idx="0">
                  <c:v>5</c:v>
                </c:pt>
                <c:pt idx="1">
                  <c:v>7.5</c:v>
                </c:pt>
                <c:pt idx="2">
                  <c:v>10</c:v>
                </c:pt>
                <c:pt idx="3">
                  <c:v>12.5</c:v>
                </c:pt>
                <c:pt idx="4">
                  <c:v>15</c:v>
                </c:pt>
                <c:pt idx="5">
                  <c:v>17.5</c:v>
                </c:pt>
                <c:pt idx="6">
                  <c:v>20</c:v>
                </c:pt>
              </c:numCache>
            </c:numRef>
          </c:xVal>
          <c:yVal>
            <c:numRef>
              <c:f>('Checking Cascode clean up'!$N$2,'Checking Cascode clean up'!$N$4,'Checking Cascode clean up'!$N$6,'Checking Cascode clean up'!$N$8,'Checking Cascode clean up'!$N$10,'Checking Cascode clean up'!$N$12,'Checking Cascode clean up'!$N$14)</c:f>
              <c:numCache>
                <c:formatCode>General</c:formatCode>
                <c:ptCount val="7"/>
                <c:pt idx="0">
                  <c:v>3.56</c:v>
                </c:pt>
                <c:pt idx="1">
                  <c:v>4.7</c:v>
                </c:pt>
                <c:pt idx="2">
                  <c:v>4.3899999999999997</c:v>
                </c:pt>
                <c:pt idx="3">
                  <c:v>4.0999999999999996</c:v>
                </c:pt>
                <c:pt idx="4">
                  <c:v>5.29</c:v>
                </c:pt>
                <c:pt idx="5">
                  <c:v>4.13</c:v>
                </c:pt>
                <c:pt idx="6">
                  <c:v>5.76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3215-7146-8BE1-B1E281BFA833}"/>
            </c:ext>
          </c:extLst>
        </c:ser>
        <c:ser>
          <c:idx val="1"/>
          <c:order val="1"/>
          <c:tx>
            <c:strRef>
              <c:f>'Checking Cascode clean up'!$B$16</c:f>
              <c:strCache>
                <c:ptCount val="1"/>
                <c:pt idx="0">
                  <c:v>0.002</c:v>
                </c:pt>
              </c:strCache>
            </c:strRef>
          </c:tx>
          <c:spPr>
            <a:ln w="25400" cap="rnd">
              <a:solidFill>
                <a:srgbClr val="ED7D3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('Checking Cascode clean up'!$Q$16,'Checking Cascode clean up'!$Q$18,'Checking Cascode clean up'!$Q$20,'Checking Cascode clean up'!$Q$22,'Checking Cascode clean up'!$Q$24,'Checking Cascode clean up'!$Q$26,'Checking Cascode clean up'!$Q$28)</c:f>
              <c:numCache>
                <c:formatCode>General</c:formatCode>
                <c:ptCount val="7"/>
                <c:pt idx="0">
                  <c:v>5</c:v>
                </c:pt>
                <c:pt idx="1">
                  <c:v>7.5</c:v>
                </c:pt>
                <c:pt idx="2">
                  <c:v>10</c:v>
                </c:pt>
                <c:pt idx="3">
                  <c:v>12.5</c:v>
                </c:pt>
                <c:pt idx="4">
                  <c:v>15</c:v>
                </c:pt>
                <c:pt idx="5">
                  <c:v>17.5</c:v>
                </c:pt>
                <c:pt idx="6">
                  <c:v>20</c:v>
                </c:pt>
              </c:numCache>
            </c:numRef>
          </c:xVal>
          <c:yVal>
            <c:numRef>
              <c:f>('Checking Cascode clean up'!$N$16,'Checking Cascode clean up'!$N$18,'Checking Cascode clean up'!$N$20,'Checking Cascode clean up'!$N$22,'Checking Cascode clean up'!$N$24,'Checking Cascode clean up'!$N$26,'Checking Cascode clean up'!$N$28)</c:f>
              <c:numCache>
                <c:formatCode>General</c:formatCode>
                <c:ptCount val="7"/>
                <c:pt idx="0">
                  <c:v>1.33</c:v>
                </c:pt>
                <c:pt idx="1">
                  <c:v>1.71</c:v>
                </c:pt>
                <c:pt idx="2">
                  <c:v>1.82</c:v>
                </c:pt>
                <c:pt idx="3">
                  <c:v>1.73</c:v>
                </c:pt>
                <c:pt idx="4">
                  <c:v>1.6</c:v>
                </c:pt>
                <c:pt idx="5">
                  <c:v>1.65</c:v>
                </c:pt>
                <c:pt idx="6">
                  <c:v>1.66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3215-7146-8BE1-B1E281BFA833}"/>
            </c:ext>
          </c:extLst>
        </c:ser>
        <c:ser>
          <c:idx val="2"/>
          <c:order val="2"/>
          <c:tx>
            <c:strRef>
              <c:f>'Checking Cascode clean up'!$B$30</c:f>
              <c:strCache>
                <c:ptCount val="1"/>
                <c:pt idx="0">
                  <c:v>0.003</c:v>
                </c:pt>
              </c:strCache>
            </c:strRef>
          </c:tx>
          <c:spPr>
            <a:ln w="25400" cap="rnd">
              <a:solidFill>
                <a:srgbClr val="A5A5A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('Checking Cascode clean up'!$Q$32,'Checking Cascode clean up'!$Q$34,'Checking Cascode clean up'!$Q$38,'Checking Cascode clean up'!$Q$40,'Checking Cascode clean up'!$Q$42)</c:f>
              <c:numCache>
                <c:formatCode>General</c:formatCode>
                <c:ptCount val="5"/>
                <c:pt idx="0">
                  <c:v>7.5</c:v>
                </c:pt>
                <c:pt idx="1">
                  <c:v>10</c:v>
                </c:pt>
                <c:pt idx="2">
                  <c:v>15</c:v>
                </c:pt>
                <c:pt idx="3">
                  <c:v>17.5</c:v>
                </c:pt>
                <c:pt idx="4">
                  <c:v>20</c:v>
                </c:pt>
              </c:numCache>
            </c:numRef>
          </c:xVal>
          <c:yVal>
            <c:numRef>
              <c:f>('Checking Cascode clean up'!$N$32,'Checking Cascode clean up'!$N$34,'Checking Cascode clean up'!$N$38,'Checking Cascode clean up'!$N$40,'Checking Cascode clean up'!$N$42)</c:f>
              <c:numCache>
                <c:formatCode>General</c:formatCode>
                <c:ptCount val="5"/>
                <c:pt idx="0">
                  <c:v>1.07</c:v>
                </c:pt>
                <c:pt idx="1">
                  <c:v>1.1200000000000001</c:v>
                </c:pt>
                <c:pt idx="2">
                  <c:v>1.23</c:v>
                </c:pt>
                <c:pt idx="3">
                  <c:v>1.29</c:v>
                </c:pt>
                <c:pt idx="4">
                  <c:v>1.19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3215-7146-8BE1-B1E281BFA833}"/>
            </c:ext>
          </c:extLst>
        </c:ser>
        <c:ser>
          <c:idx val="3"/>
          <c:order val="3"/>
          <c:tx>
            <c:strRef>
              <c:f>'Checking Cascode clean up'!$B$44</c:f>
              <c:strCache>
                <c:ptCount val="1"/>
                <c:pt idx="0">
                  <c:v>0.004</c:v>
                </c:pt>
              </c:strCache>
            </c:strRef>
          </c:tx>
          <c:spPr>
            <a:ln w="25400" cap="rnd">
              <a:solidFill>
                <a:srgbClr val="FFC00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xVal>
            <c:numRef>
              <c:f>('Checking Cascode clean up'!$Q$46,'Checking Cascode clean up'!$Q$48,'Checking Cascode clean up'!$Q$50,'Checking Cascode clean up'!$Q$52,'Checking Cascode clean up'!$Q$54,'Checking Cascode clean up'!$Q$56)</c:f>
              <c:numCache>
                <c:formatCode>General</c:formatCode>
                <c:ptCount val="6"/>
                <c:pt idx="0">
                  <c:v>7.5</c:v>
                </c:pt>
                <c:pt idx="1">
                  <c:v>10</c:v>
                </c:pt>
                <c:pt idx="2">
                  <c:v>12.5</c:v>
                </c:pt>
                <c:pt idx="3">
                  <c:v>15</c:v>
                </c:pt>
                <c:pt idx="4">
                  <c:v>17.5</c:v>
                </c:pt>
                <c:pt idx="5">
                  <c:v>20</c:v>
                </c:pt>
              </c:numCache>
            </c:numRef>
          </c:xVal>
          <c:yVal>
            <c:numRef>
              <c:f>('Checking Cascode clean up'!$N$46,'Checking Cascode clean up'!$N$48,'Checking Cascode clean up'!$N$50,'Checking Cascode clean up'!$N$52,'Checking Cascode clean up'!$N$54,'Checking Cascode clean up'!$N$56)</c:f>
              <c:numCache>
                <c:formatCode>General</c:formatCode>
                <c:ptCount val="6"/>
                <c:pt idx="0">
                  <c:v>0.73099999999999998</c:v>
                </c:pt>
                <c:pt idx="1">
                  <c:v>0.77100000000000002</c:v>
                </c:pt>
                <c:pt idx="2">
                  <c:v>0.80100000000000005</c:v>
                </c:pt>
                <c:pt idx="3">
                  <c:v>0.88</c:v>
                </c:pt>
                <c:pt idx="4">
                  <c:v>1.19</c:v>
                </c:pt>
                <c:pt idx="5">
                  <c:v>0.89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3215-7146-8BE1-B1E281BFA833}"/>
            </c:ext>
          </c:extLst>
        </c:ser>
        <c:ser>
          <c:idx val="4"/>
          <c:order val="4"/>
          <c:tx>
            <c:strRef>
              <c:f>'Checking Cascode clean up'!$B$58</c:f>
              <c:strCache>
                <c:ptCount val="1"/>
                <c:pt idx="0">
                  <c:v>0.005</c:v>
                </c:pt>
              </c:strCache>
            </c:strRef>
          </c:tx>
          <c:spPr>
            <a:ln w="25400" cap="rnd">
              <a:solidFill>
                <a:srgbClr val="5B9BD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xVal>
            <c:numRef>
              <c:f>('Checking Cascode clean up'!$Q$58,'Checking Cascode clean up'!$Q$60,'Checking Cascode clean up'!$Q$62,'Checking Cascode clean up'!$Q$64,'Checking Cascode clean up'!$Q$66,'Checking Cascode clean up'!$Q$68,'Checking Cascode clean up'!$Q$70)</c:f>
              <c:numCache>
                <c:formatCode>General</c:formatCode>
                <c:ptCount val="7"/>
                <c:pt idx="0">
                  <c:v>5</c:v>
                </c:pt>
                <c:pt idx="1">
                  <c:v>7.5</c:v>
                </c:pt>
                <c:pt idx="2">
                  <c:v>10</c:v>
                </c:pt>
                <c:pt idx="3">
                  <c:v>12.5</c:v>
                </c:pt>
                <c:pt idx="4">
                  <c:v>15</c:v>
                </c:pt>
                <c:pt idx="5">
                  <c:v>17.5</c:v>
                </c:pt>
                <c:pt idx="6">
                  <c:v>20</c:v>
                </c:pt>
              </c:numCache>
            </c:numRef>
          </c:xVal>
          <c:yVal>
            <c:numRef>
              <c:f>('Checking Cascode clean up'!$N$58,'Checking Cascode clean up'!$N$60,'Checking Cascode clean up'!$N$62,'Checking Cascode clean up'!$N$64,'Checking Cascode clean up'!$N$66,'Checking Cascode clean up'!$N$68,'Checking Cascode clean up'!$N$70)</c:f>
              <c:numCache>
                <c:formatCode>General</c:formatCode>
                <c:ptCount val="7"/>
                <c:pt idx="0">
                  <c:v>0.40300000000000002</c:v>
                </c:pt>
                <c:pt idx="1">
                  <c:v>0.48699999999999999</c:v>
                </c:pt>
                <c:pt idx="2">
                  <c:v>0.50800000000000001</c:v>
                </c:pt>
                <c:pt idx="3">
                  <c:v>0.49099999999999999</c:v>
                </c:pt>
                <c:pt idx="4">
                  <c:v>0.60099999999999998</c:v>
                </c:pt>
                <c:pt idx="5">
                  <c:v>0.65500000000000003</c:v>
                </c:pt>
                <c:pt idx="6">
                  <c:v>0.52800000000000002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3215-7146-8BE1-B1E281BFA833}"/>
            </c:ext>
          </c:extLst>
        </c:ser>
        <c:ser>
          <c:idx val="5"/>
          <c:order val="5"/>
          <c:tx>
            <c:strRef>
              <c:f>'Checking Cascode clean up'!$B$72</c:f>
              <c:strCache>
                <c:ptCount val="1"/>
                <c:pt idx="0">
                  <c:v>0.006</c:v>
                </c:pt>
              </c:strCache>
            </c:strRef>
          </c:tx>
          <c:spPr>
            <a:ln w="25400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xVal>
            <c:numRef>
              <c:f>('Checking Cascode clean up'!$Q$72,'Checking Cascode clean up'!$Q$76,'Checking Cascode clean up'!$Q$78,'Checking Cascode clean up'!$Q$80,'Checking Cascode clean up'!$Q$82,'Checking Cascode clean up'!$Q$84)</c:f>
              <c:numCache>
                <c:formatCode>General</c:formatCode>
                <c:ptCount val="6"/>
                <c:pt idx="0">
                  <c:v>5</c:v>
                </c:pt>
                <c:pt idx="1">
                  <c:v>10</c:v>
                </c:pt>
                <c:pt idx="2">
                  <c:v>12.5</c:v>
                </c:pt>
                <c:pt idx="3">
                  <c:v>15</c:v>
                </c:pt>
                <c:pt idx="4">
                  <c:v>17.5</c:v>
                </c:pt>
                <c:pt idx="5">
                  <c:v>20</c:v>
                </c:pt>
              </c:numCache>
            </c:numRef>
          </c:xVal>
          <c:yVal>
            <c:numRef>
              <c:f>('Checking Cascode clean up'!$N$72,'Checking Cascode clean up'!$N$76,'Checking Cascode clean up'!$N$78,'Checking Cascode clean up'!$N$80,'Checking Cascode clean up'!$N$82,'Checking Cascode clean up'!$N$84)</c:f>
              <c:numCache>
                <c:formatCode>General</c:formatCode>
                <c:ptCount val="6"/>
                <c:pt idx="0">
                  <c:v>0.308</c:v>
                </c:pt>
                <c:pt idx="1">
                  <c:v>0.40200000000000002</c:v>
                </c:pt>
                <c:pt idx="2">
                  <c:v>0.36299999999999999</c:v>
                </c:pt>
                <c:pt idx="3">
                  <c:v>0.48199999999999998</c:v>
                </c:pt>
                <c:pt idx="4">
                  <c:v>0.43099999999999999</c:v>
                </c:pt>
                <c:pt idx="5">
                  <c:v>0.49099999999999999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5-3215-7146-8BE1-B1E281BFA833}"/>
            </c:ext>
          </c:extLst>
        </c:ser>
        <c:ser>
          <c:idx val="6"/>
          <c:order val="6"/>
          <c:tx>
            <c:strRef>
              <c:f>'Checking Cascode clean up'!$B$86</c:f>
              <c:strCache>
                <c:ptCount val="1"/>
                <c:pt idx="0">
                  <c:v>0.007</c:v>
                </c:pt>
              </c:strCache>
            </c:strRef>
          </c:tx>
          <c:spPr>
            <a:ln w="25400" cap="rnd">
              <a:solidFill>
                <a:srgbClr val="264478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</a:schemeClr>
              </a:solidFill>
              <a:ln w="9525">
                <a:solidFill>
                  <a:schemeClr val="accent1">
                    <a:lumMod val="60000"/>
                  </a:schemeClr>
                </a:solidFill>
              </a:ln>
              <a:effectLst/>
            </c:spPr>
          </c:marker>
          <c:xVal>
            <c:numRef>
              <c:f>('Checking Cascode clean up'!$Q$86,'Checking Cascode clean up'!$Q$88,'Checking Cascode clean up'!$Q$90,'Checking Cascode clean up'!$Q$94,'Checking Cascode clean up'!$Q$96,'Checking Cascode clean up'!$Q$98)</c:f>
              <c:numCache>
                <c:formatCode>General</c:formatCode>
                <c:ptCount val="6"/>
                <c:pt idx="0">
                  <c:v>5</c:v>
                </c:pt>
                <c:pt idx="1">
                  <c:v>7.5</c:v>
                </c:pt>
                <c:pt idx="2">
                  <c:v>10</c:v>
                </c:pt>
                <c:pt idx="3">
                  <c:v>15</c:v>
                </c:pt>
                <c:pt idx="4">
                  <c:v>17.5</c:v>
                </c:pt>
                <c:pt idx="5">
                  <c:v>20</c:v>
                </c:pt>
              </c:numCache>
            </c:numRef>
          </c:xVal>
          <c:yVal>
            <c:numRef>
              <c:f>('Checking Cascode clean up'!$N$86,'Checking Cascode clean up'!$N$88,'Checking Cascode clean up'!$N$90,'Checking Cascode clean up'!$N$94,'Checking Cascode clean up'!$N$96,'Checking Cascode clean up'!$N$98)</c:f>
              <c:numCache>
                <c:formatCode>General</c:formatCode>
                <c:ptCount val="6"/>
                <c:pt idx="0">
                  <c:v>0.26500000000000001</c:v>
                </c:pt>
                <c:pt idx="1">
                  <c:v>0.30499999999999999</c:v>
                </c:pt>
                <c:pt idx="2">
                  <c:v>0.311</c:v>
                </c:pt>
                <c:pt idx="3">
                  <c:v>0.60499999999999998</c:v>
                </c:pt>
                <c:pt idx="4">
                  <c:v>0.36099999999999999</c:v>
                </c:pt>
                <c:pt idx="5">
                  <c:v>0.42799999999999999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6-3215-7146-8BE1-B1E281BFA833}"/>
            </c:ext>
          </c:extLst>
        </c:ser>
        <c:ser>
          <c:idx val="7"/>
          <c:order val="7"/>
          <c:tx>
            <c:strRef>
              <c:f>'Checking Cascode clean up'!$B$100</c:f>
              <c:strCache>
                <c:ptCount val="1"/>
                <c:pt idx="0">
                  <c:v>0.008</c:v>
                </c:pt>
              </c:strCache>
            </c:strRef>
          </c:tx>
          <c:spPr>
            <a:ln w="25400" cap="rnd">
              <a:solidFill>
                <a:srgbClr val="9B470E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60000"/>
                </a:schemeClr>
              </a:solidFill>
              <a:ln w="9525">
                <a:solidFill>
                  <a:schemeClr val="accent2">
                    <a:lumMod val="60000"/>
                  </a:schemeClr>
                </a:solidFill>
              </a:ln>
              <a:effectLst/>
            </c:spPr>
          </c:marker>
          <c:xVal>
            <c:numRef>
              <c:f>('Checking Cascode clean up'!$Q$102,'Checking Cascode clean up'!$Q$104,'Checking Cascode clean up'!$Q$106,'Checking Cascode clean up'!$Q$108,'Checking Cascode clean up'!$Q$110,'Checking Cascode clean up'!$Q$112)</c:f>
              <c:numCache>
                <c:formatCode>General</c:formatCode>
                <c:ptCount val="6"/>
                <c:pt idx="0">
                  <c:v>7.5</c:v>
                </c:pt>
                <c:pt idx="1">
                  <c:v>10</c:v>
                </c:pt>
                <c:pt idx="2">
                  <c:v>12.5</c:v>
                </c:pt>
                <c:pt idx="3">
                  <c:v>15</c:v>
                </c:pt>
                <c:pt idx="4">
                  <c:v>17.5</c:v>
                </c:pt>
                <c:pt idx="5">
                  <c:v>20</c:v>
                </c:pt>
              </c:numCache>
            </c:numRef>
          </c:xVal>
          <c:yVal>
            <c:numRef>
              <c:f>('Checking Cascode clean up'!$N$102,'Checking Cascode clean up'!$N$104,'Checking Cascode clean up'!$N$106,'Checking Cascode clean up'!$N$108,'Checking Cascode clean up'!$N$110,'Checking Cascode clean up'!$N$112)</c:f>
              <c:numCache>
                <c:formatCode>General</c:formatCode>
                <c:ptCount val="6"/>
                <c:pt idx="0">
                  <c:v>0.28999999999999998</c:v>
                </c:pt>
                <c:pt idx="1">
                  <c:v>0.3</c:v>
                </c:pt>
                <c:pt idx="2">
                  <c:v>0.36499999999999999</c:v>
                </c:pt>
                <c:pt idx="3">
                  <c:v>0.36899999999999999</c:v>
                </c:pt>
                <c:pt idx="4">
                  <c:v>0.377</c:v>
                </c:pt>
                <c:pt idx="5">
                  <c:v>0.51300000000000001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7-3215-7146-8BE1-B1E281BFA833}"/>
            </c:ext>
          </c:extLst>
        </c:ser>
        <c:ser>
          <c:idx val="8"/>
          <c:order val="8"/>
          <c:tx>
            <c:strRef>
              <c:f>'Checking Cascode clean up'!$B$114</c:f>
              <c:strCache>
                <c:ptCount val="1"/>
                <c:pt idx="0">
                  <c:v>0.009</c:v>
                </c:pt>
              </c:strCache>
            </c:strRef>
          </c:tx>
          <c:spPr>
            <a:ln w="25400" cap="rnd">
              <a:solidFill>
                <a:schemeClr val="bg2">
                  <a:lumMod val="5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60000"/>
                </a:schemeClr>
              </a:solidFill>
              <a:ln w="9525">
                <a:solidFill>
                  <a:schemeClr val="accent3">
                    <a:lumMod val="60000"/>
                  </a:schemeClr>
                </a:solidFill>
              </a:ln>
              <a:effectLst/>
            </c:spPr>
          </c:marker>
          <c:xVal>
            <c:numRef>
              <c:f>('Checking Cascode clean up'!$Q$114,'Checking Cascode clean up'!$Q$116,'Checking Cascode clean up'!$Q$118,'Checking Cascode clean up'!$Q$120,'Checking Cascode clean up'!$Q$122,'Checking Cascode clean up'!$Q$124,'Checking Cascode clean up'!$Q$126)</c:f>
              <c:numCache>
                <c:formatCode>General</c:formatCode>
                <c:ptCount val="7"/>
                <c:pt idx="0">
                  <c:v>5</c:v>
                </c:pt>
                <c:pt idx="1">
                  <c:v>7.5</c:v>
                </c:pt>
                <c:pt idx="2">
                  <c:v>10</c:v>
                </c:pt>
                <c:pt idx="3">
                  <c:v>12.5</c:v>
                </c:pt>
                <c:pt idx="4">
                  <c:v>15</c:v>
                </c:pt>
                <c:pt idx="5">
                  <c:v>17.5</c:v>
                </c:pt>
                <c:pt idx="6">
                  <c:v>20</c:v>
                </c:pt>
              </c:numCache>
            </c:numRef>
          </c:xVal>
          <c:yVal>
            <c:numRef>
              <c:f>('Checking Cascode clean up'!$N$114,'Checking Cascode clean up'!$N$116,'Checking Cascode clean up'!$N$118,'Checking Cascode clean up'!$N$120,'Checking Cascode clean up'!$N$122,'Checking Cascode clean up'!$N$124,'Checking Cascode clean up'!$N$126)</c:f>
              <c:numCache>
                <c:formatCode>General</c:formatCode>
                <c:ptCount val="7"/>
                <c:pt idx="0">
                  <c:v>0.23400000000000001</c:v>
                </c:pt>
                <c:pt idx="1">
                  <c:v>0.247</c:v>
                </c:pt>
                <c:pt idx="2">
                  <c:v>0.26800000000000002</c:v>
                </c:pt>
                <c:pt idx="3">
                  <c:v>0.379</c:v>
                </c:pt>
                <c:pt idx="4">
                  <c:v>0.308</c:v>
                </c:pt>
                <c:pt idx="5">
                  <c:v>0.34599999999999997</c:v>
                </c:pt>
                <c:pt idx="6">
                  <c:v>0.54600000000000004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8-3215-7146-8BE1-B1E281BFA833}"/>
            </c:ext>
          </c:extLst>
        </c:ser>
        <c:ser>
          <c:idx val="9"/>
          <c:order val="9"/>
          <c:tx>
            <c:strRef>
              <c:f>'Checking Cascode clean up'!$B$128</c:f>
              <c:strCache>
                <c:ptCount val="1"/>
                <c:pt idx="0">
                  <c:v>0.01</c:v>
                </c:pt>
              </c:strCache>
            </c:strRef>
          </c:tx>
          <c:spPr>
            <a:ln w="25400" cap="rnd">
              <a:solidFill>
                <a:srgbClr val="99730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60000"/>
                </a:schemeClr>
              </a:solidFill>
              <a:ln w="9525">
                <a:solidFill>
                  <a:schemeClr val="accent4">
                    <a:lumMod val="60000"/>
                  </a:schemeClr>
                </a:solidFill>
              </a:ln>
              <a:effectLst/>
            </c:spPr>
          </c:marker>
          <c:xVal>
            <c:numRef>
              <c:f>('Checking Cascode clean up'!$Q$128,'Checking Cascode clean up'!$Q$130,'Checking Cascode clean up'!$Q$132,'Checking Cascode clean up'!$Q$134,'Checking Cascode clean up'!$Q$136,'Checking Cascode clean up'!$Q$138,'Checking Cascode clean up'!$Q$140)</c:f>
              <c:numCache>
                <c:formatCode>General</c:formatCode>
                <c:ptCount val="7"/>
                <c:pt idx="0">
                  <c:v>5</c:v>
                </c:pt>
                <c:pt idx="1">
                  <c:v>7.5</c:v>
                </c:pt>
                <c:pt idx="2">
                  <c:v>10</c:v>
                </c:pt>
                <c:pt idx="3">
                  <c:v>12.5</c:v>
                </c:pt>
                <c:pt idx="4">
                  <c:v>15</c:v>
                </c:pt>
                <c:pt idx="5">
                  <c:v>17.5</c:v>
                </c:pt>
                <c:pt idx="6">
                  <c:v>20</c:v>
                </c:pt>
              </c:numCache>
            </c:numRef>
          </c:xVal>
          <c:yVal>
            <c:numRef>
              <c:f>('Checking Cascode clean up'!$N$128,'Checking Cascode clean up'!$N$130,'Checking Cascode clean up'!$N$132,'Checking Cascode clean up'!$N$134,'Checking Cascode clean up'!$N$136,'Checking Cascode clean up'!$N$138,'Checking Cascode clean up'!$N$140)</c:f>
              <c:numCache>
                <c:formatCode>General</c:formatCode>
                <c:ptCount val="7"/>
                <c:pt idx="0">
                  <c:v>0.217</c:v>
                </c:pt>
                <c:pt idx="1">
                  <c:v>0.24399999999999999</c:v>
                </c:pt>
                <c:pt idx="2">
                  <c:v>0.30399999999999999</c:v>
                </c:pt>
                <c:pt idx="3">
                  <c:v>0.33600000000000002</c:v>
                </c:pt>
                <c:pt idx="4">
                  <c:v>0.32100000000000001</c:v>
                </c:pt>
                <c:pt idx="5">
                  <c:v>0.41399999999999998</c:v>
                </c:pt>
                <c:pt idx="6">
                  <c:v>0.82699999999999996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9-3215-7146-8BE1-B1E281BFA83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02462735"/>
        <c:axId val="602387391"/>
      </c:scatterChart>
      <c:valAx>
        <c:axId val="602462735"/>
        <c:scaling>
          <c:orientation val="minMax"/>
          <c:max val="20"/>
          <c:min val="5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Long Gate length (nm)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02387391"/>
        <c:crosses val="autoZero"/>
        <c:crossBetween val="midCat"/>
        <c:majorUnit val="2.5"/>
      </c:valAx>
      <c:valAx>
        <c:axId val="60238739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Δ_off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02462735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CC343-F0B4-314C-9BA2-0FD81CF242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6FF374F-847B-8342-B5BE-C4D5ECD211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3A5534-6C78-CB4F-BAFE-4F4D959B64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F6F5B6-1E7E-8547-8B42-3E537D781077}" type="datetimeFigureOut">
              <a:rPr lang="en-US" smtClean="0"/>
              <a:t>6/18/21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26CD79-B70F-F64A-9BFE-373F047B12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0D1A18-9BDE-EE45-B059-059B51931F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972CB-F5CB-524C-8ED8-30FE01D6B6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6098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2DDF3-253C-0D4A-9227-6792E2B56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66BDC8-1E48-384A-B0FF-E51C6258ED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2FAF95-378B-C04A-BE71-9B5941B4D0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F6F5B6-1E7E-8547-8B42-3E537D781077}" type="datetimeFigureOut">
              <a:rPr lang="en-US" smtClean="0"/>
              <a:t>6/18/21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D5FBD4-50E8-4348-84D8-0CDB823F45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062738-45F7-7D4C-A05F-D6358A497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972CB-F5CB-524C-8ED8-30FE01D6B6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5123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1B3A6E5-25B5-604B-955B-B3DD07F45BB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0283CE-7C6A-D544-8B2B-51216999E7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FCA420-602F-F349-9705-3E1C49AB58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F6F5B6-1E7E-8547-8B42-3E537D781077}" type="datetimeFigureOut">
              <a:rPr lang="en-US" smtClean="0"/>
              <a:t>6/18/21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86BAD5-D619-194C-84E2-5A11BFBDA9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DCC00F-1366-A74B-8904-1B739F9DD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972CB-F5CB-524C-8ED8-30FE01D6B6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4203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E12820-8B95-C543-9708-A51FCB85EF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0DFCAD-BD75-BB46-A494-840ADDEBF9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020E8F-4D02-6046-9231-111AAAE239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F6F5B6-1E7E-8547-8B42-3E537D781077}" type="datetimeFigureOut">
              <a:rPr lang="en-US" smtClean="0"/>
              <a:t>6/18/21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12172B-5056-6346-BB55-AB0AB04E39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426BF8-0B1A-8E42-89C3-456015A55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972CB-F5CB-524C-8ED8-30FE01D6B6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2759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0A5A5E-46F2-3F4C-A624-CA52C9EB89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7E3E17-415B-8842-9937-166932BE16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EE31C5-D02F-C341-B001-64A1DF9047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F6F5B6-1E7E-8547-8B42-3E537D781077}" type="datetimeFigureOut">
              <a:rPr lang="en-US" smtClean="0"/>
              <a:t>6/18/21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05D3BC-B17A-8241-90B7-C09D71B8D0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830C7D-045B-8C46-990D-663539037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972CB-F5CB-524C-8ED8-30FE01D6B6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2288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6C3D8-5C49-5448-B225-68DAD3CD6D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29D7B9-BEB0-0547-9310-206FBF893F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48EEF6-BF18-3946-A3CA-075B70AE71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1874B9-2FAA-324B-8E7B-9D3560B79E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F6F5B6-1E7E-8547-8B42-3E537D781077}" type="datetimeFigureOut">
              <a:rPr lang="en-US" smtClean="0"/>
              <a:t>6/18/21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C6AFC4-758A-2A43-9334-ACC5F645BC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7DCE79-47C2-054B-A72A-1900A0AC7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972CB-F5CB-524C-8ED8-30FE01D6B6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9096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B7351-F28F-394B-9DE6-08A43D9387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12A970-E67E-8143-B402-B731D67A07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EAC49F-AFE7-C74F-93E6-18532DE771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0F4A8D9-F183-834C-A9A1-934A811F74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AE654C1-FD92-B94F-A32E-E647ACCE4F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B3E3AAD-A5CA-F840-A96B-923B27E55F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F6F5B6-1E7E-8547-8B42-3E537D781077}" type="datetimeFigureOut">
              <a:rPr lang="en-US" smtClean="0"/>
              <a:t>6/18/21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BE84BC1-C8A8-684B-A64C-037DFC0DF7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4056724-F95B-414D-B5F4-88331919D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972CB-F5CB-524C-8ED8-30FE01D6B6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988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F665A-747D-8942-AE86-90364A79A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3053C83-B70A-0D47-A762-E603CD1BDE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F6F5B6-1E7E-8547-8B42-3E537D781077}" type="datetimeFigureOut">
              <a:rPr lang="en-US" smtClean="0"/>
              <a:t>6/18/21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F523E8-E01C-7744-997D-6BF95C2BB9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C9DDBB-6598-964A-AF27-4B3B8BE0C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972CB-F5CB-524C-8ED8-30FE01D6B6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1441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2471F1D-440B-404A-88A8-C73209704B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F6F5B6-1E7E-8547-8B42-3E537D781077}" type="datetimeFigureOut">
              <a:rPr lang="en-US" smtClean="0"/>
              <a:t>6/18/21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4A648C-F7DF-D149-9222-996F61C1CE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F16504-A887-DE42-BB45-BAEC9E6BE2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972CB-F5CB-524C-8ED8-30FE01D6B6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6865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641617-BED3-3947-A36A-B28656B882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F93B0D-5827-4D4C-BE16-BDCF49C881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EB0243-43F0-2A44-B1D6-7546D5064E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8D376F-49BF-914A-81AE-7461592B2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F6F5B6-1E7E-8547-8B42-3E537D781077}" type="datetimeFigureOut">
              <a:rPr lang="en-US" smtClean="0"/>
              <a:t>6/18/21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5498E0-FAD5-D444-91DD-8BBD41F972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FE2EA7-5F31-EC43-879D-0D84CC43F9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972CB-F5CB-524C-8ED8-30FE01D6B6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40752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7B540-3D7C-7749-9B4B-CA2CDC2AE9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E00FEC6-3D17-7F40-8D20-2F1C337E1E1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DE19D8-50B3-304C-9C91-E10C5F4AA2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D355BF-3F3B-B74A-AB12-F1FB612FF7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F6F5B6-1E7E-8547-8B42-3E537D781077}" type="datetimeFigureOut">
              <a:rPr lang="en-US" smtClean="0"/>
              <a:t>6/18/21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BB41B0-0B07-5F40-A2AA-D105B28FD3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231894-80B3-D848-833F-B3C115DF3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972CB-F5CB-524C-8ED8-30FE01D6B6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916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E0D2F55-8621-F849-8CF6-9E8798AFC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79A125-7E87-9F43-88D3-9CA46BE679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D3BEDF-4B16-A047-8373-C817534F6C4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F6F5B6-1E7E-8547-8B42-3E537D781077}" type="datetimeFigureOut">
              <a:rPr lang="en-US" smtClean="0"/>
              <a:t>6/18/21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6F536D-8BEC-F44A-A0BF-6260E8D051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260140-5E35-C240-802C-82171953EA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1972CB-F5CB-524C-8ED8-30FE01D6B6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7905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chart" Target="../charts/chart2.xml"/><Relationship Id="rId7" Type="http://schemas.openxmlformats.org/officeDocument/2006/relationships/image" Target="../media/image9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chart" Target="../charts/chart3.xml"/><Relationship Id="rId9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D8A5C-1E87-B54B-8ACF-1ED5DF8F974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Cascode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2DA99A9-473D-4140-B436-F68BAB929ED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By: Johan Saltin</a:t>
            </a:r>
          </a:p>
          <a:p>
            <a:r>
              <a:rPr lang="en-US" dirty="0"/>
              <a:t>Class: EE 222</a:t>
            </a:r>
          </a:p>
          <a:p>
            <a:r>
              <a:rPr lang="en-US" dirty="0"/>
              <a:t>Professor: Dr. Hiu Yung Wong</a:t>
            </a:r>
          </a:p>
          <a:p>
            <a:r>
              <a:rPr lang="en-US" dirty="0"/>
              <a:t>School: San Jose State University, College of Engineering</a:t>
            </a:r>
          </a:p>
        </p:txBody>
      </p:sp>
    </p:spTree>
    <p:extLst>
      <p:ext uri="{BB962C8B-B14F-4D97-AF65-F5344CB8AC3E}">
        <p14:creationId xmlns:p14="http://schemas.microsoft.com/office/powerpoint/2010/main" val="31914026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46543C-FCA9-6741-A014-C8D322D935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4CDC78-4C09-4D4D-9718-0AE06A584C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Constructed</a:t>
            </a:r>
          </a:p>
          <a:p>
            <a:pPr lvl="1"/>
            <a:r>
              <a:rPr lang="en-US" dirty="0"/>
              <a:t>pMOS Cascode</a:t>
            </a:r>
          </a:p>
          <a:p>
            <a:pPr lvl="1"/>
            <a:r>
              <a:rPr lang="en-US" dirty="0"/>
              <a:t>nMOS Cascode</a:t>
            </a:r>
          </a:p>
          <a:p>
            <a:r>
              <a:rPr lang="en-US" dirty="0"/>
              <a:t>pMOS shows device improvements, but not to expectations</a:t>
            </a:r>
          </a:p>
          <a:p>
            <a:r>
              <a:rPr lang="en-US" dirty="0"/>
              <a:t>nMOS shows great potential, but in need of 3.5x the SD than channel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Future</a:t>
            </a:r>
          </a:p>
          <a:p>
            <a:r>
              <a:rPr lang="en-US" dirty="0"/>
              <a:t>Develop more data regarding nMOS structures for cascode purposes</a:t>
            </a:r>
          </a:p>
          <a:p>
            <a:r>
              <a:rPr lang="en-US" dirty="0"/>
              <a:t>Introduce </a:t>
            </a:r>
            <a:r>
              <a:rPr lang="en-US" dirty="0" err="1"/>
              <a:t>AlGaAs</a:t>
            </a:r>
            <a:r>
              <a:rPr lang="en-US" dirty="0"/>
              <a:t> for Ultra wide bandgap, increasing potential </a:t>
            </a:r>
            <a:r>
              <a:rPr lang="en-US"/>
              <a:t>drop across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58930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CE0136-0865-B543-99C3-FC9AC40646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C39772-ED55-4247-8304-03D3E5AF81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b="1" dirty="0"/>
              <a:t>DOI: </a:t>
            </a:r>
            <a:r>
              <a:rPr lang="en-US" dirty="0"/>
              <a:t>10.1021/cr400261y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85235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1E4D4-2FF9-1742-8F9F-8C85FCE37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Purpose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56857B-DC25-9A49-8A4C-BF8A287997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99892" cy="4351338"/>
          </a:xfrm>
        </p:spPr>
        <p:txBody>
          <a:bodyPr/>
          <a:lstStyle/>
          <a:p>
            <a:r>
              <a:rPr lang="en-US" dirty="0"/>
              <a:t>I</a:t>
            </a:r>
            <a:r>
              <a:rPr lang="en-US" baseline="-25000" dirty="0"/>
              <a:t>on</a:t>
            </a:r>
            <a:r>
              <a:rPr lang="en-US" dirty="0"/>
              <a:t>/I</a:t>
            </a:r>
            <a:r>
              <a:rPr lang="en-US" baseline="-25000" dirty="0"/>
              <a:t>off</a:t>
            </a:r>
            <a:r>
              <a:rPr lang="en-US" dirty="0"/>
              <a:t> Ratio</a:t>
            </a:r>
          </a:p>
          <a:p>
            <a:r>
              <a:rPr lang="en-US" dirty="0"/>
              <a:t>Nano structure properties not met as Homojunction or junction less devices</a:t>
            </a:r>
          </a:p>
          <a:p>
            <a:r>
              <a:rPr lang="en-US" dirty="0"/>
              <a:t>Possibility in both nMOS and pMOS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98C8E2-E3A3-5F47-BEFE-8BD85369BB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9950" y="1690688"/>
            <a:ext cx="2903322" cy="487086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5277BA3-C993-5844-B57E-84DCFE559AA1}"/>
              </a:ext>
            </a:extLst>
          </p:cNvPr>
          <p:cNvSpPr txBox="1"/>
          <p:nvPr/>
        </p:nvSpPr>
        <p:spPr>
          <a:xfrm>
            <a:off x="10741446" y="6119042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[1]</a:t>
            </a:r>
          </a:p>
        </p:txBody>
      </p:sp>
    </p:spTree>
    <p:extLst>
      <p:ext uri="{BB962C8B-B14F-4D97-AF65-F5344CB8AC3E}">
        <p14:creationId xmlns:p14="http://schemas.microsoft.com/office/powerpoint/2010/main" val="23676205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C84E3F8-9F34-7542-9257-35DCD810B06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358757" y="1149228"/>
            <a:ext cx="5474486" cy="125449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95CDE4DA-3947-2747-B82D-88AF52C54F26}"/>
              </a:ext>
            </a:extLst>
          </p:cNvPr>
          <p:cNvSpPr/>
          <p:nvPr/>
        </p:nvSpPr>
        <p:spPr>
          <a:xfrm>
            <a:off x="4593922" y="2547030"/>
            <a:ext cx="30041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Fig 1.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Device layout for pMOS</a:t>
            </a:r>
            <a:r>
              <a:rPr lang="en-US" dirty="0">
                <a:effectLst/>
              </a:rPr>
              <a:t> 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D675F15-43A6-EE45-A353-D0C80319DF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8757" y="3429000"/>
            <a:ext cx="5474486" cy="1832627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8255A0EC-72C1-F24B-9843-F79175A303F1}"/>
              </a:ext>
            </a:extLst>
          </p:cNvPr>
          <p:cNvSpPr/>
          <p:nvPr/>
        </p:nvSpPr>
        <p:spPr>
          <a:xfrm>
            <a:off x="4593922" y="5405054"/>
            <a:ext cx="30041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Fig 2.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Device layout for nMOS</a:t>
            </a:r>
            <a:r>
              <a:rPr lang="en-US" dirty="0">
                <a:effectLst/>
              </a:rPr>
              <a:t> 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83BBBAA-52DF-F645-8D7A-5A2B97CBA641}"/>
              </a:ext>
            </a:extLst>
          </p:cNvPr>
          <p:cNvSpPr txBox="1"/>
          <p:nvPr/>
        </p:nvSpPr>
        <p:spPr>
          <a:xfrm>
            <a:off x="462708" y="2316197"/>
            <a:ext cx="180677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Important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</a:t>
            </a:r>
            <a:r>
              <a:rPr lang="en-US" baseline="-25000" dirty="0"/>
              <a:t>on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</a:t>
            </a:r>
            <a:r>
              <a:rPr lang="en-US" baseline="-25000" dirty="0"/>
              <a:t>off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Potential drop</a:t>
            </a:r>
          </a:p>
        </p:txBody>
      </p:sp>
    </p:spTree>
    <p:extLst>
      <p:ext uri="{BB962C8B-B14F-4D97-AF65-F5344CB8AC3E}">
        <p14:creationId xmlns:p14="http://schemas.microsoft.com/office/powerpoint/2010/main" val="11874076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4D820F6-9ED7-224C-A2DB-50A560CB2C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0" y="679450"/>
            <a:ext cx="8763000" cy="54991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5F6BAF1-EABB-2042-B9B2-DA30AC9C82F8}"/>
              </a:ext>
            </a:extLst>
          </p:cNvPr>
          <p:cNvSpPr/>
          <p:nvPr/>
        </p:nvSpPr>
        <p:spPr>
          <a:xfrm>
            <a:off x="3360283" y="6178550"/>
            <a:ext cx="54714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Fig 3.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IdVg graph of pMOS against change of length in LG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55686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6303982-AA0B-7D4A-8115-97470AD94D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0" y="679450"/>
            <a:ext cx="8763000" cy="54991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53254B5-D402-034B-8D24-CF192CD91C21}"/>
              </a:ext>
            </a:extLst>
          </p:cNvPr>
          <p:cNvSpPr/>
          <p:nvPr/>
        </p:nvSpPr>
        <p:spPr>
          <a:xfrm>
            <a:off x="932150" y="6178550"/>
            <a:ext cx="103276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Fig 4.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IdVg graph of pMOS against a Silicon. Germanium, and structure with Silicon in SG and LG but Ge in SD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06413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9AB05E1-C7D6-A14A-9D49-BA52E0D719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6700" y="1073150"/>
            <a:ext cx="9385300" cy="47117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AE8DB4B-8AB1-CB4D-9191-3680ECAE2133}"/>
              </a:ext>
            </a:extLst>
          </p:cNvPr>
          <p:cNvSpPr txBox="1"/>
          <p:nvPr/>
        </p:nvSpPr>
        <p:spPr>
          <a:xfrm>
            <a:off x="4524865" y="365264"/>
            <a:ext cx="31422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Potential drop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5F42E29-046B-F844-B44A-672C7A612225}"/>
              </a:ext>
            </a:extLst>
          </p:cNvPr>
          <p:cNvSpPr/>
          <p:nvPr/>
        </p:nvSpPr>
        <p:spPr>
          <a:xfrm>
            <a:off x="0" y="2413337"/>
            <a:ext cx="28067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To obtain a valid Cascode effect within the device, the potential difference should be much larger across the Long Gate (LG) structure of Gallium than the Short Gate (SG) of silicon.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57464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20EDD6DE-8158-F64C-9446-B8A516948F8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75986100"/>
              </p:ext>
            </p:extLst>
          </p:nvPr>
        </p:nvGraphicFramePr>
        <p:xfrm>
          <a:off x="279116" y="2222500"/>
          <a:ext cx="3715967" cy="28580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3A2BE668-915B-6648-8E89-5C04C93D6B5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00189268"/>
              </p:ext>
            </p:extLst>
          </p:nvPr>
        </p:nvGraphicFramePr>
        <p:xfrm>
          <a:off x="8196916" y="2263775"/>
          <a:ext cx="3715965" cy="281674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8BDD37E5-A2B7-EA4D-B084-D873F2F6F6E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85927600"/>
              </p:ext>
            </p:extLst>
          </p:nvPr>
        </p:nvGraphicFramePr>
        <p:xfrm>
          <a:off x="4230397" y="2222500"/>
          <a:ext cx="3715966" cy="281674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6A47AA65-83C7-DC44-A48B-CF824614D9DF}"/>
                  </a:ext>
                </a:extLst>
              </p:cNvPr>
              <p:cNvSpPr/>
              <p:nvPr/>
            </p:nvSpPr>
            <p:spPr>
              <a:xfrm>
                <a:off x="968447" y="5189154"/>
                <a:ext cx="1593706" cy="49289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b="1" dirty="0">
                    <a:latin typeface="Times New Roman" panose="02020603050405020304" pitchFamily="18" charset="0"/>
                    <a:ea typeface="Calibri" panose="020F0502020204030204" pitchFamily="34" charset="0"/>
                  </a:rPr>
                  <a:t>Figure 5.</a:t>
                </a:r>
                <a:r>
                  <a:rPr lang="en-US" dirty="0">
                    <a:latin typeface="Times New Roman" panose="02020603050405020304" pitchFamily="18" charset="0"/>
                    <a:ea typeface="Calibri" panose="020F0502020204030204" pitchFamily="34" charset="0"/>
                  </a:rPr>
                  <a:t> </a:t>
                </a:r>
                <a:r>
                  <a:rPr lang="en-US" dirty="0">
                    <a:latin typeface="delta"/>
                    <a:ea typeface="Calibri" panose="020F0502020204030204" pitchFamily="34" charset="0"/>
                    <a:cs typeface="Times New Roman" panose="02020603050405020304" pitchFamily="18" charset="0"/>
                  </a:rPr>
                  <a:t>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∆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𝑆𝐺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∆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𝐿𝐺</m:t>
                        </m:r>
                      </m:den>
                    </m:f>
                  </m:oMath>
                </a14:m>
                <a:r>
                  <a:rPr lang="en-US" dirty="0">
                    <a:effectLst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6A47AA65-83C7-DC44-A48B-CF824614D9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447" y="5189154"/>
                <a:ext cx="1593706" cy="492892"/>
              </a:xfrm>
              <a:prstGeom prst="rect">
                <a:avLst/>
              </a:prstGeom>
              <a:blipFill>
                <a:blip r:embed="rId5"/>
                <a:stretch>
                  <a:fillRect l="-2362" b="-5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9B28575-BD94-1E44-A8E6-4E39639B80D0}"/>
                  </a:ext>
                </a:extLst>
              </p:cNvPr>
              <p:cNvSpPr/>
              <p:nvPr/>
            </p:nvSpPr>
            <p:spPr>
              <a:xfrm>
                <a:off x="9446961" y="5139763"/>
                <a:ext cx="16800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b="1" dirty="0">
                    <a:latin typeface="Times New Roman" panose="02020603050405020304" pitchFamily="18" charset="0"/>
                    <a:ea typeface="Calibri" panose="020F0502020204030204" pitchFamily="34" charset="0"/>
                  </a:rPr>
                  <a:t>Figure 7.</a:t>
                </a:r>
                <a:r>
                  <a:rPr lang="en-US" dirty="0">
                    <a:latin typeface="Times New Roman" panose="02020603050405020304" pitchFamily="18" charset="0"/>
                    <a:ea typeface="Calibri" panose="020F0502020204030204" pitchFamily="34" charset="0"/>
                  </a:rPr>
                  <a:t> </a:t>
                </a:r>
                <a:r>
                  <a:rPr lang="en-US" dirty="0">
                    <a:latin typeface="delta"/>
                    <a:ea typeface="Calibri" panose="020F0502020204030204" pitchFamily="34" charset="0"/>
                    <a:cs typeface="Times New Roman" panose="02020603050405020304" pitchFamily="18" charset="0"/>
                  </a:rPr>
                  <a:t>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∆</m:t>
                    </m:r>
                    <m:r>
                      <a:rPr lang="en-US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𝑜𝑛</m:t>
                    </m:r>
                  </m:oMath>
                </a14:m>
                <a:r>
                  <a:rPr lang="en-US" dirty="0">
                    <a:effectLst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9B28575-BD94-1E44-A8E6-4E39639B80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6961" y="5139763"/>
                <a:ext cx="1680075" cy="369332"/>
              </a:xfrm>
              <a:prstGeom prst="rect">
                <a:avLst/>
              </a:prstGeom>
              <a:blipFill>
                <a:blip r:embed="rId6"/>
                <a:stretch>
                  <a:fillRect l="-3788" t="-6667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839B6B04-A8B6-3A4C-90AA-0E307E17BCA2}"/>
                  </a:ext>
                </a:extLst>
              </p:cNvPr>
              <p:cNvSpPr/>
              <p:nvPr/>
            </p:nvSpPr>
            <p:spPr>
              <a:xfrm>
                <a:off x="5194470" y="5144094"/>
                <a:ext cx="180305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b="1" dirty="0">
                    <a:latin typeface="Times New Roman" panose="02020603050405020304" pitchFamily="18" charset="0"/>
                    <a:ea typeface="Calibri" panose="020F0502020204030204" pitchFamily="34" charset="0"/>
                  </a:rPr>
                  <a:t>Figure 6.</a:t>
                </a:r>
                <a:r>
                  <a:rPr lang="en-US" dirty="0">
                    <a:latin typeface="Times New Roman" panose="02020603050405020304" pitchFamily="18" charset="0"/>
                    <a:ea typeface="Calibri" panose="020F0502020204030204" pitchFamily="34" charset="0"/>
                  </a:rPr>
                  <a:t> </a:t>
                </a:r>
                <a:r>
                  <a:rPr lang="en-US" dirty="0">
                    <a:latin typeface="delta"/>
                    <a:ea typeface="Calibri" panose="020F0502020204030204" pitchFamily="34" charset="0"/>
                    <a:cs typeface="Times New Roman" panose="02020603050405020304" pitchFamily="18" charset="0"/>
                  </a:rPr>
                  <a:t>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∆</m:t>
                    </m:r>
                    <m:r>
                      <a:rPr lang="en-US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𝑜𝑓𝑓</m:t>
                    </m:r>
                  </m:oMath>
                </a14:m>
                <a:r>
                  <a:rPr lang="en-US" dirty="0">
                    <a:effectLst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839B6B04-A8B6-3A4C-90AA-0E307E17BC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4470" y="5144094"/>
                <a:ext cx="1803058" cy="369332"/>
              </a:xfrm>
              <a:prstGeom prst="rect">
                <a:avLst/>
              </a:prstGeom>
              <a:blipFill>
                <a:blip r:embed="rId7"/>
                <a:stretch>
                  <a:fillRect l="-2098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881FAAAC-E6DB-E44A-AA44-84EACA146927}"/>
                  </a:ext>
                </a:extLst>
              </p:cNvPr>
              <p:cNvSpPr/>
              <p:nvPr/>
            </p:nvSpPr>
            <p:spPr>
              <a:xfrm>
                <a:off x="-485847" y="253180"/>
                <a:ext cx="6096000" cy="1783565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∆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𝑜𝑛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𝑆𝐺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𝑜𝑛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𝐿𝐺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𝑜𝑛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&amp; ∆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𝑜𝑓𝑓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𝐿𝐺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𝑜𝑓𝑓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𝑆𝐺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𝑜𝑓𝑓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→∆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𝑜𝑛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×∆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𝑜𝑓𝑓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𝑆𝐺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𝑜𝑛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𝐿𝐺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𝑜𝑛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𝐿𝐺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𝑜𝑓𝑓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𝑆𝐺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𝑜𝑓𝑓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×→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∆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𝑆𝐺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∆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𝐿𝐺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∆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𝑆𝐺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𝑜𝑛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∆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𝑆𝐺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𝑜𝑓𝑓</m:t>
                                  </m:r>
                                </m:sub>
                              </m:sSub>
                            </m:den>
                          </m:f>
                        </m:num>
                        <m:den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∆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𝐿𝐺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𝑜𝑛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∆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𝐿𝐺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𝑜𝑓𝑓</m:t>
                                  </m:r>
                                </m:sub>
                              </m:sSub>
                            </m:den>
                          </m:f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881FAAAC-E6DB-E44A-AA44-84EACA1469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85847" y="253180"/>
                <a:ext cx="6096000" cy="17835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9D04EB24-A255-6141-A54F-95CFDF46A815}"/>
                  </a:ext>
                </a:extLst>
              </p:cNvPr>
              <p:cNvSpPr/>
              <p:nvPr/>
            </p:nvSpPr>
            <p:spPr>
              <a:xfrm>
                <a:off x="8921095" y="960297"/>
                <a:ext cx="190738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↑∆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𝑜𝑛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↑∆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𝑜𝑓𝑓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9D04EB24-A255-6141-A54F-95CFDF46A8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1095" y="960297"/>
                <a:ext cx="1907382" cy="369332"/>
              </a:xfrm>
              <a:prstGeom prst="rect">
                <a:avLst/>
              </a:prstGeom>
              <a:blipFill>
                <a:blip r:embed="rId9"/>
                <a:stretch>
                  <a:fillRect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AFA04E26-33A0-904B-BB01-A56BA0AE34C7}"/>
              </a:ext>
            </a:extLst>
          </p:cNvPr>
          <p:cNvSpPr txBox="1"/>
          <p:nvPr/>
        </p:nvSpPr>
        <p:spPr>
          <a:xfrm>
            <a:off x="9075977" y="590965"/>
            <a:ext cx="1597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Most Desirable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1366C84-A66D-B34D-BCF3-181667C644C2}"/>
              </a:ext>
            </a:extLst>
          </p:cNvPr>
          <p:cNvSpPr/>
          <p:nvPr/>
        </p:nvSpPr>
        <p:spPr>
          <a:xfrm>
            <a:off x="5194470" y="1432262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on: V</a:t>
            </a:r>
            <a:r>
              <a:rPr lang="en-US" baseline="-25000" dirty="0"/>
              <a:t>G</a:t>
            </a:r>
            <a:r>
              <a:rPr lang="en-US" dirty="0"/>
              <a:t>=-0.65 and V</a:t>
            </a:r>
            <a:r>
              <a:rPr lang="en-US" baseline="-25000" dirty="0"/>
              <a:t>D</a:t>
            </a:r>
            <a:r>
              <a:rPr lang="en-US" dirty="0"/>
              <a:t>=-0.65 vs V</a:t>
            </a:r>
            <a:r>
              <a:rPr lang="en-US" baseline="-25000" dirty="0"/>
              <a:t>G</a:t>
            </a:r>
            <a:r>
              <a:rPr lang="en-US" dirty="0"/>
              <a:t>=0 V</a:t>
            </a:r>
            <a:r>
              <a:rPr lang="en-US" baseline="-25000" dirty="0"/>
              <a:t>D</a:t>
            </a:r>
            <a:r>
              <a:rPr lang="en-US" dirty="0"/>
              <a:t>=-0.65</a:t>
            </a:r>
          </a:p>
          <a:p>
            <a:r>
              <a:rPr lang="en-US" dirty="0"/>
              <a:t>off: V</a:t>
            </a:r>
            <a:r>
              <a:rPr lang="en-US" baseline="-25000" dirty="0"/>
              <a:t>G</a:t>
            </a:r>
            <a:r>
              <a:rPr lang="en-US" dirty="0"/>
              <a:t>=-0.65 V</a:t>
            </a:r>
            <a:r>
              <a:rPr lang="en-US" baseline="-25000" dirty="0"/>
              <a:t>D</a:t>
            </a:r>
            <a:r>
              <a:rPr lang="en-US" dirty="0"/>
              <a:t>=0 vs Vg=0 V</a:t>
            </a:r>
            <a:r>
              <a:rPr lang="en-US" baseline="-25000" dirty="0"/>
              <a:t>D</a:t>
            </a:r>
            <a:r>
              <a:rPr lang="en-US" dirty="0"/>
              <a:t>=0.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06302991-9FC2-1545-B6C0-16EB07239E83}"/>
                  </a:ext>
                </a:extLst>
              </p:cNvPr>
              <p:cNvSpPr/>
              <p:nvPr/>
            </p:nvSpPr>
            <p:spPr>
              <a:xfrm>
                <a:off x="-3070" y="5566021"/>
                <a:ext cx="8466933" cy="132388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∆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𝑆𝐺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∆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𝐿𝐺</m:t>
                        </m:r>
                      </m:den>
                    </m:f>
                  </m:oMath>
                </a14:m>
                <a:r>
                  <a:rPr lang="en-US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is higher at lower length of SG and LG</a:t>
                </a:r>
              </a:p>
              <a:p>
                <a:r>
                  <a:rPr lang="en-US" dirty="0"/>
                  <a:t>indicate that at LG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US" dirty="0"/>
                  <a:t>12.5 nm of Ga, the cascode has minimal effect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∆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𝑜𝑓𝑓</m:t>
                    </m:r>
                  </m:oMath>
                </a14:m>
                <a:r>
                  <a:rPr lang="en-US" dirty="0"/>
                  <a:t> has minimal effect on it by the length of LG, except at 5nm</a:t>
                </a:r>
              </a:p>
              <a:p>
                <a:r>
                  <a:rPr lang="en-US" dirty="0"/>
                  <a:t>cascode doesn’t seem to have an effect on the potential across LG, unless at below 5nm</a:t>
                </a:r>
                <a:r>
                  <a:rPr lang="en-US" dirty="0">
                    <a:effectLst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06302991-9FC2-1545-B6C0-16EB07239E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070" y="5566021"/>
                <a:ext cx="8466933" cy="1323889"/>
              </a:xfrm>
              <a:prstGeom prst="rect">
                <a:avLst/>
              </a:prstGeom>
              <a:blipFill>
                <a:blip r:embed="rId10"/>
                <a:stretch>
                  <a:fillRect l="-601" b="-5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B412402-6EBE-7547-A9C6-6B8F5AE55A8F}"/>
                  </a:ext>
                </a:extLst>
              </p:cNvPr>
              <p:cNvSpPr txBox="1"/>
              <p:nvPr/>
            </p:nvSpPr>
            <p:spPr>
              <a:xfrm>
                <a:off x="6503108" y="5607296"/>
                <a:ext cx="5688892" cy="7698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For Future experiments one could increase the number of carriers within SG, to determine the change in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∆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𝑆𝐺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∆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𝐿𝐺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B412402-6EBE-7547-A9C6-6B8F5AE55A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3108" y="5607296"/>
                <a:ext cx="5688892" cy="769891"/>
              </a:xfrm>
              <a:prstGeom prst="rect">
                <a:avLst/>
              </a:prstGeom>
              <a:blipFill>
                <a:blip r:embed="rId11"/>
                <a:stretch>
                  <a:fillRect l="-891" t="-3279" b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005085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6E855FA-6780-B340-9B01-68C4D5E35C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4900" y="520700"/>
            <a:ext cx="7442200" cy="5816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98D7969-2A41-1343-9D97-F5DC3B2D9241}"/>
              </a:ext>
            </a:extLst>
          </p:cNvPr>
          <p:cNvSpPr txBox="1"/>
          <p:nvPr/>
        </p:nvSpPr>
        <p:spPr>
          <a:xfrm>
            <a:off x="5400136" y="151368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</a:t>
            </a:r>
            <a:r>
              <a:rPr lang="en-US" baseline="-25000" dirty="0"/>
              <a:t>0.53</a:t>
            </a:r>
            <a:r>
              <a:rPr lang="en-US" dirty="0"/>
              <a:t>Ga</a:t>
            </a:r>
            <a:r>
              <a:rPr lang="en-US" baseline="-25000" dirty="0"/>
              <a:t>0.47</a:t>
            </a:r>
            <a:r>
              <a:rPr lang="en-US" dirty="0"/>
              <a:t>As</a:t>
            </a:r>
          </a:p>
        </p:txBody>
      </p:sp>
    </p:spTree>
    <p:extLst>
      <p:ext uri="{BB962C8B-B14F-4D97-AF65-F5344CB8AC3E}">
        <p14:creationId xmlns:p14="http://schemas.microsoft.com/office/powerpoint/2010/main" val="27640973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BE29392-50BE-FF45-BBE7-421084CCB2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0375" y="1018241"/>
            <a:ext cx="6191250" cy="583975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F8D851C-0CA5-FA41-9F94-FB14D8755064}"/>
              </a:ext>
            </a:extLst>
          </p:cNvPr>
          <p:cNvSpPr txBox="1"/>
          <p:nvPr/>
        </p:nvSpPr>
        <p:spPr>
          <a:xfrm>
            <a:off x="4386262" y="648909"/>
            <a:ext cx="39512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Lg</a:t>
            </a:r>
            <a:r>
              <a:rPr lang="en-US" dirty="0"/>
              <a:t>=3,5,8,10, and SD=5,25,50. All at 1E19</a:t>
            </a:r>
          </a:p>
        </p:txBody>
      </p:sp>
    </p:spTree>
    <p:extLst>
      <p:ext uri="{BB962C8B-B14F-4D97-AF65-F5344CB8AC3E}">
        <p14:creationId xmlns:p14="http://schemas.microsoft.com/office/powerpoint/2010/main" val="7300285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217</TotalTime>
  <Words>400</Words>
  <Application>Microsoft Macintosh PowerPoint</Application>
  <PresentationFormat>Widescreen</PresentationFormat>
  <Paragraphs>53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Arial</vt:lpstr>
      <vt:lpstr>Calibri</vt:lpstr>
      <vt:lpstr>Calibri Light</vt:lpstr>
      <vt:lpstr>Cambria Math</vt:lpstr>
      <vt:lpstr>delta</vt:lpstr>
      <vt:lpstr>Times New Roman</vt:lpstr>
      <vt:lpstr>Office Theme</vt:lpstr>
      <vt:lpstr>Cascode</vt:lpstr>
      <vt:lpstr>Purpose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Cascode</dc:title>
  <dc:creator>Johan Saltin</dc:creator>
  <cp:lastModifiedBy>Johan Ivar Saltin</cp:lastModifiedBy>
  <cp:revision>4</cp:revision>
  <dcterms:created xsi:type="dcterms:W3CDTF">2019-05-06T18:06:37Z</dcterms:created>
  <dcterms:modified xsi:type="dcterms:W3CDTF">2021-06-18T22:55:36Z</dcterms:modified>
</cp:coreProperties>
</file>